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2"/>
  </p:notesMasterIdLst>
  <p:sldIdLst>
    <p:sldId id="256" r:id="rId2"/>
    <p:sldId id="257" r:id="rId3"/>
    <p:sldId id="258" r:id="rId4"/>
    <p:sldId id="266" r:id="rId5"/>
    <p:sldId id="259" r:id="rId6"/>
    <p:sldId id="365" r:id="rId7"/>
    <p:sldId id="323" r:id="rId8"/>
    <p:sldId id="261" r:id="rId9"/>
    <p:sldId id="262" r:id="rId10"/>
    <p:sldId id="263" r:id="rId11"/>
    <p:sldId id="264" r:id="rId12"/>
    <p:sldId id="265" r:id="rId13"/>
    <p:sldId id="324" r:id="rId14"/>
    <p:sldId id="325" r:id="rId15"/>
    <p:sldId id="326" r:id="rId16"/>
    <p:sldId id="268" r:id="rId17"/>
    <p:sldId id="327" r:id="rId18"/>
    <p:sldId id="328" r:id="rId19"/>
    <p:sldId id="329" r:id="rId20"/>
    <p:sldId id="330" r:id="rId21"/>
    <p:sldId id="270" r:id="rId22"/>
    <p:sldId id="260" r:id="rId23"/>
    <p:sldId id="271" r:id="rId24"/>
    <p:sldId id="272" r:id="rId25"/>
    <p:sldId id="273" r:id="rId26"/>
    <p:sldId id="276" r:id="rId27"/>
    <p:sldId id="331" r:id="rId28"/>
    <p:sldId id="277" r:id="rId29"/>
    <p:sldId id="332" r:id="rId30"/>
    <p:sldId id="278" r:id="rId31"/>
    <p:sldId id="279" r:id="rId32"/>
    <p:sldId id="280" r:id="rId33"/>
    <p:sldId id="333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37" r:id="rId49"/>
    <p:sldId id="334" r:id="rId50"/>
    <p:sldId id="336" r:id="rId51"/>
    <p:sldId id="338" r:id="rId52"/>
    <p:sldId id="274" r:id="rId53"/>
    <p:sldId id="275" r:id="rId54"/>
    <p:sldId id="339" r:id="rId55"/>
    <p:sldId id="341" r:id="rId56"/>
    <p:sldId id="340" r:id="rId57"/>
    <p:sldId id="342" r:id="rId58"/>
    <p:sldId id="343" r:id="rId59"/>
    <p:sldId id="344" r:id="rId60"/>
    <p:sldId id="346" r:id="rId61"/>
    <p:sldId id="345" r:id="rId62"/>
    <p:sldId id="299" r:id="rId63"/>
    <p:sldId id="300" r:id="rId64"/>
    <p:sldId id="347" r:id="rId65"/>
    <p:sldId id="348" r:id="rId66"/>
    <p:sldId id="349" r:id="rId67"/>
    <p:sldId id="351" r:id="rId68"/>
    <p:sldId id="350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1" r:id="rId104"/>
    <p:sldId id="390" r:id="rId105"/>
    <p:sldId id="394" r:id="rId106"/>
    <p:sldId id="397" r:id="rId107"/>
    <p:sldId id="398" r:id="rId108"/>
    <p:sldId id="395" r:id="rId109"/>
    <p:sldId id="396" r:id="rId110"/>
    <p:sldId id="392" r:id="rId111"/>
    <p:sldId id="39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Calibri Light" panose="020F0302020204030204" pitchFamily="34" charset="0"/>
      <p:regular r:id="rId127"/>
      <p:italic r:id="rId128"/>
    </p:embeddedFont>
    <p:embeddedFont>
      <p:font typeface="Comfortaa" panose="020B0604020202020204" charset="0"/>
      <p:regular r:id="rId129"/>
      <p:bold r:id="rId130"/>
    </p:embeddedFont>
    <p:embeddedFont>
      <p:font typeface="Open Sans" panose="020B0604020202020204" charset="0"/>
      <p:regular r:id="rId131"/>
      <p:bold r:id="rId132"/>
      <p:italic r:id="rId133"/>
      <p:boldItalic r:id="rId134"/>
    </p:embeddedFont>
    <p:embeddedFont>
      <p:font typeface="Source Code Pro" panose="020B0604020202020204" charset="0"/>
      <p:regular r:id="rId135"/>
      <p:bold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str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summary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complete.cases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/>
            <a:t>head()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CF1E9B6E-CAEB-419F-9603-D56EC6105EF2}">
      <dgm:prSet/>
      <dgm:spPr/>
      <dgm:t>
        <a:bodyPr/>
        <a:lstStyle/>
        <a:p>
          <a:r>
            <a:rPr lang="es-ES" b="1" i="0" dirty="0" err="1"/>
            <a:t>subset</a:t>
          </a:r>
          <a:r>
            <a:rPr lang="es-ES" b="1" i="0" dirty="0"/>
            <a:t>()</a:t>
          </a:r>
          <a:endParaRPr lang="en-US" b="1" i="0" dirty="0"/>
        </a:p>
      </dgm:t>
    </dgm:pt>
    <dgm:pt modelId="{82C5C608-F9A8-4962-8E05-6DC269197D1E}" type="parTrans" cxnId="{F88F1345-2DA4-424A-884C-5270369BF333}">
      <dgm:prSet/>
      <dgm:spPr/>
      <dgm:t>
        <a:bodyPr/>
        <a:lstStyle/>
        <a:p>
          <a:endParaRPr lang="en-US"/>
        </a:p>
      </dgm:t>
    </dgm:pt>
    <dgm:pt modelId="{6B1DA3CF-913A-44AA-A00E-44DBBCFF525D}" type="sibTrans" cxnId="{F88F1345-2DA4-424A-884C-5270369BF333}">
      <dgm:prSet/>
      <dgm:spPr/>
      <dgm:t>
        <a:bodyPr/>
        <a:lstStyle/>
        <a:p>
          <a:endParaRPr lang="en-US"/>
        </a:p>
      </dgm:t>
    </dgm:pt>
    <dgm:pt modelId="{3CD135DC-C6B0-4570-BE09-9846C3CA369B}">
      <dgm:prSet/>
      <dgm:spPr/>
      <dgm:t>
        <a:bodyPr/>
        <a:lstStyle/>
        <a:p>
          <a:r>
            <a:rPr lang="es-ES" b="1" i="0" dirty="0" err="1"/>
            <a:t>nrow</a:t>
          </a:r>
          <a:r>
            <a:rPr lang="es-ES" b="1" i="0" dirty="0"/>
            <a:t>() </a:t>
          </a:r>
          <a:endParaRPr lang="en-US" b="1" i="0" dirty="0"/>
        </a:p>
      </dgm:t>
    </dgm:pt>
    <dgm:pt modelId="{4159AFD0-4874-4396-80E5-67697CF405FF}" type="parTrans" cxnId="{3BCBE722-7253-4B1E-8828-B4303AD2294B}">
      <dgm:prSet/>
      <dgm:spPr/>
      <dgm:t>
        <a:bodyPr/>
        <a:lstStyle/>
        <a:p>
          <a:endParaRPr lang="en-US"/>
        </a:p>
      </dgm:t>
    </dgm:pt>
    <dgm:pt modelId="{A2BE3C91-086C-4A9D-9424-258C8C3FD6D0}" type="sibTrans" cxnId="{3BCBE722-7253-4B1E-8828-B4303AD2294B}">
      <dgm:prSet/>
      <dgm:spPr/>
      <dgm:t>
        <a:bodyPr/>
        <a:lstStyle/>
        <a:p>
          <a:endParaRPr lang="en-US"/>
        </a:p>
      </dgm:t>
    </dgm:pt>
    <dgm:pt modelId="{8C88B1FA-37DB-4BAE-9754-4D75E5B56A51}">
      <dgm:prSet/>
      <dgm:spPr/>
      <dgm:t>
        <a:bodyPr/>
        <a:lstStyle/>
        <a:p>
          <a:r>
            <a:rPr lang="es-ES" b="1" i="0" dirty="0"/>
            <a:t>[,] $</a:t>
          </a:r>
          <a:endParaRPr lang="en-US" b="1" i="0" dirty="0"/>
        </a:p>
      </dgm:t>
    </dgm:pt>
    <dgm:pt modelId="{817B02D7-8D1E-45B2-A4E2-7D182B17BC71}" type="parTrans" cxnId="{5B71C737-D4A2-403D-BDF2-E0E3199E334F}">
      <dgm:prSet/>
      <dgm:spPr/>
      <dgm:t>
        <a:bodyPr/>
        <a:lstStyle/>
        <a:p>
          <a:endParaRPr lang="en-US"/>
        </a:p>
      </dgm:t>
    </dgm:pt>
    <dgm:pt modelId="{6B208D84-D0D7-4DD3-B12F-24773A634CC3}" type="sibTrans" cxnId="{5B71C737-D4A2-403D-BDF2-E0E3199E334F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Muestra</a:t>
          </a:r>
          <a:r>
            <a:rPr lang="en-US" dirty="0"/>
            <a:t> para </a:t>
          </a:r>
          <a:r>
            <a:rPr lang="en-US" dirty="0" err="1"/>
            <a:t>cada</a:t>
          </a:r>
          <a:r>
            <a:rPr lang="en-US" dirty="0"/>
            <a:t> variable el </a:t>
          </a:r>
          <a:r>
            <a:rPr lang="en-US" dirty="0" err="1"/>
            <a:t>tipo</a:t>
          </a:r>
          <a:r>
            <a:rPr lang="en-US" dirty="0"/>
            <a:t> de </a:t>
          </a:r>
          <a:r>
            <a:rPr lang="en-US" dirty="0" err="1"/>
            <a:t>dato</a:t>
          </a:r>
          <a:r>
            <a:rPr lang="en-US" dirty="0"/>
            <a:t> que </a:t>
          </a:r>
          <a:r>
            <a:rPr lang="en-US" dirty="0" err="1"/>
            <a:t>contiene</a:t>
          </a:r>
          <a:endParaRPr lang="en-US" dirty="0"/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Indicadores</a:t>
          </a:r>
          <a:r>
            <a:rPr lang="en-US" b="0" i="0" dirty="0"/>
            <a:t> </a:t>
          </a:r>
          <a:r>
            <a:rPr lang="en-US" b="0" i="0" dirty="0" err="1"/>
            <a:t>descriptivos</a:t>
          </a:r>
          <a:r>
            <a:rPr lang="en-US" b="0" i="0" dirty="0"/>
            <a:t> de </a:t>
          </a:r>
          <a:r>
            <a:rPr lang="en-US" b="0" i="0" dirty="0" err="1"/>
            <a:t>cada</a:t>
          </a:r>
          <a:r>
            <a:rPr lang="en-US" b="0" i="0" dirty="0"/>
            <a:t> variable (media, max., </a:t>
          </a:r>
          <a:r>
            <a:rPr lang="en-US" b="0" i="0" dirty="0" err="1"/>
            <a:t>mín</a:t>
          </a:r>
          <a:r>
            <a:rPr lang="en-US" b="0" i="0" dirty="0"/>
            <a:t>., etc.)</a:t>
          </a:r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/>
            <a:t>Indica para </a:t>
          </a:r>
          <a:r>
            <a:rPr lang="en-US" b="0" i="0" dirty="0" err="1"/>
            <a:t>cada</a:t>
          </a:r>
          <a:r>
            <a:rPr lang="en-US" b="0" i="0" dirty="0"/>
            <a:t> </a:t>
          </a:r>
          <a:r>
            <a:rPr lang="en-US" b="0" i="0" dirty="0" err="1"/>
            <a:t>línea</a:t>
          </a:r>
          <a:r>
            <a:rPr lang="en-US" b="0" i="0" dirty="0"/>
            <a:t> </a:t>
          </a:r>
          <a:r>
            <a:rPr lang="en-US" b="0" i="0" dirty="0" err="1"/>
            <a:t>si</a:t>
          </a:r>
          <a:r>
            <a:rPr lang="en-US" b="0" i="0" dirty="0"/>
            <a:t> hay </a:t>
          </a:r>
          <a:r>
            <a:rPr lang="en-US" b="0" i="0" dirty="0" err="1"/>
            <a:t>datos</a:t>
          </a:r>
          <a:r>
            <a:rPr lang="en-US" b="0" i="0" dirty="0"/>
            <a:t> incompletes o no</a:t>
          </a:r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Muestra</a:t>
          </a:r>
          <a:r>
            <a:rPr lang="en-US" b="0" i="0" dirty="0"/>
            <a:t> las seis primers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6C8039BA-0B7E-4E9E-BA8B-C515296A3156}">
      <dgm:prSet/>
      <dgm:spPr/>
      <dgm:t>
        <a:bodyPr/>
        <a:lstStyle/>
        <a:p>
          <a:r>
            <a:rPr lang="en-US" b="0" i="0" dirty="0" err="1"/>
            <a:t>Filtrado</a:t>
          </a:r>
          <a:r>
            <a:rPr lang="en-US" b="0" i="0" dirty="0"/>
            <a:t> </a:t>
          </a:r>
          <a:r>
            <a:rPr lang="en-US" b="0" i="0" dirty="0" err="1"/>
            <a:t>condicional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FC49E064-A6AC-4DA8-8E0C-7E1F04EDBBCF}" type="parTrans" cxnId="{09C0E6D9-2F68-4CE1-8E14-F914002E9A68}">
      <dgm:prSet/>
      <dgm:spPr/>
      <dgm:t>
        <a:bodyPr/>
        <a:lstStyle/>
        <a:p>
          <a:endParaRPr lang="es-ES"/>
        </a:p>
      </dgm:t>
    </dgm:pt>
    <dgm:pt modelId="{BB34E9DE-5669-4CA2-B364-6E76D7ACDEC4}" type="sibTrans" cxnId="{09C0E6D9-2F68-4CE1-8E14-F914002E9A68}">
      <dgm:prSet/>
      <dgm:spPr/>
      <dgm:t>
        <a:bodyPr/>
        <a:lstStyle/>
        <a:p>
          <a:endParaRPr lang="es-ES"/>
        </a:p>
      </dgm:t>
    </dgm:pt>
    <dgm:pt modelId="{CFE584FD-32E4-4733-B141-092B105B0EAF}">
      <dgm:prSet/>
      <dgm:spPr/>
      <dgm:t>
        <a:bodyPr/>
        <a:lstStyle/>
        <a:p>
          <a:r>
            <a:rPr lang="en-US" b="0" i="0" dirty="0" err="1"/>
            <a:t>Cuenta</a:t>
          </a:r>
          <a:r>
            <a:rPr lang="en-US" b="0" i="0" dirty="0"/>
            <a:t> el </a:t>
          </a:r>
          <a:r>
            <a:rPr lang="en-US" b="0" i="0" dirty="0" err="1"/>
            <a:t>número</a:t>
          </a:r>
          <a:r>
            <a:rPr lang="en-US" b="0" i="0" dirty="0"/>
            <a:t> de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A2F8D164-B5E7-47BE-A8D0-45D71B4C8AD9}" type="parTrans" cxnId="{DF183150-A3C0-4AC9-ADA6-0ECE3604E960}">
      <dgm:prSet/>
      <dgm:spPr/>
      <dgm:t>
        <a:bodyPr/>
        <a:lstStyle/>
        <a:p>
          <a:endParaRPr lang="es-ES"/>
        </a:p>
      </dgm:t>
    </dgm:pt>
    <dgm:pt modelId="{D6903E09-986C-496F-AB2B-52C7B01A39EB}" type="sibTrans" cxnId="{DF183150-A3C0-4AC9-ADA6-0ECE3604E960}">
      <dgm:prSet/>
      <dgm:spPr/>
      <dgm:t>
        <a:bodyPr/>
        <a:lstStyle/>
        <a:p>
          <a:endParaRPr lang="es-ES"/>
        </a:p>
      </dgm:t>
    </dgm:pt>
    <dgm:pt modelId="{DA3E2ACB-0834-4384-8A45-51B0C7BD323D}">
      <dgm:prSet/>
      <dgm:spPr/>
      <dgm:t>
        <a:bodyPr/>
        <a:lstStyle/>
        <a:p>
          <a:r>
            <a:rPr lang="es-ES" b="0" i="0" dirty="0"/>
            <a:t>Filtrado de datos de columnas o líneas específicas </a:t>
          </a:r>
          <a:endParaRPr lang="en-US" b="0" i="0" dirty="0"/>
        </a:p>
      </dgm:t>
    </dgm:pt>
    <dgm:pt modelId="{0E6AFD82-B3FF-4132-BC42-9FB2000760B0}" type="parTrans" cxnId="{CAFA4E57-23BB-48BA-B996-E9217F1E4579}">
      <dgm:prSet/>
      <dgm:spPr/>
      <dgm:t>
        <a:bodyPr/>
        <a:lstStyle/>
        <a:p>
          <a:endParaRPr lang="es-ES"/>
        </a:p>
      </dgm:t>
    </dgm:pt>
    <dgm:pt modelId="{DD8E62EC-D58A-4DC6-BBE1-ACFA0604C120}" type="sibTrans" cxnId="{CAFA4E57-23BB-48BA-B996-E9217F1E4579}">
      <dgm:prSet/>
      <dgm:spPr/>
      <dgm:t>
        <a:bodyPr/>
        <a:lstStyle/>
        <a:p>
          <a:endParaRPr lang="es-ES"/>
        </a:p>
      </dgm:t>
    </dgm:pt>
    <dgm:pt modelId="{712310D1-7096-404E-8C72-90141C0F57C7}" type="pres">
      <dgm:prSet presAssocID="{CC54839B-DDE9-4254-ABC6-D4F6718C9917}" presName="Name0" presStyleCnt="0">
        <dgm:presLayoutVars>
          <dgm:dir/>
          <dgm:animLvl val="lvl"/>
          <dgm:resizeHandles val="exact"/>
        </dgm:presLayoutVars>
      </dgm:prSet>
      <dgm:spPr/>
    </dgm:pt>
    <dgm:pt modelId="{6EEFA1BF-BD43-46DC-BDA0-0B35D06C4BEC}" type="pres">
      <dgm:prSet presAssocID="{6BBFA369-91FB-4849-A773-1D37E4E182EC}" presName="linNode" presStyleCnt="0"/>
      <dgm:spPr/>
    </dgm:pt>
    <dgm:pt modelId="{BABE4F05-2F7E-4D8C-BF19-39110F5A4D92}" type="pres">
      <dgm:prSet presAssocID="{6BBFA369-91FB-4849-A773-1D37E4E182EC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2046899B-1DA0-452F-A12F-9E4C71A35C22}" type="pres">
      <dgm:prSet presAssocID="{6BBFA369-91FB-4849-A773-1D37E4E182EC}" presName="descendantText" presStyleLbl="alignAccFollowNode1" presStyleIdx="0" presStyleCnt="7">
        <dgm:presLayoutVars>
          <dgm:bulletEnabled val="1"/>
        </dgm:presLayoutVars>
      </dgm:prSet>
      <dgm:spPr/>
    </dgm:pt>
    <dgm:pt modelId="{374403F2-690D-47AA-95A1-229AE0D80B45}" type="pres">
      <dgm:prSet presAssocID="{F41B34B0-E219-44B0-9922-CC09EB7E88DE}" presName="sp" presStyleCnt="0"/>
      <dgm:spPr/>
    </dgm:pt>
    <dgm:pt modelId="{1AD44DDA-A4CA-4203-A451-3AE63D64B947}" type="pres">
      <dgm:prSet presAssocID="{AFFDB63D-8E60-4007-BFA4-F08A2C061996}" presName="linNode" presStyleCnt="0"/>
      <dgm:spPr/>
    </dgm:pt>
    <dgm:pt modelId="{83597712-CEB2-40D8-83AC-52B0F54F0AD7}" type="pres">
      <dgm:prSet presAssocID="{AFFDB63D-8E60-4007-BFA4-F08A2C061996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85D8E280-F348-4C59-BE97-F22CB400AD9D}" type="pres">
      <dgm:prSet presAssocID="{AFFDB63D-8E60-4007-BFA4-F08A2C061996}" presName="descendantText" presStyleLbl="alignAccFollowNode1" presStyleIdx="1" presStyleCnt="7">
        <dgm:presLayoutVars>
          <dgm:bulletEnabled val="1"/>
        </dgm:presLayoutVars>
      </dgm:prSet>
      <dgm:spPr/>
    </dgm:pt>
    <dgm:pt modelId="{A23F6ED6-A0B8-4204-AAC8-E13EC07441A5}" type="pres">
      <dgm:prSet presAssocID="{197607F8-F392-4284-A9ED-D319F767D566}" presName="sp" presStyleCnt="0"/>
      <dgm:spPr/>
    </dgm:pt>
    <dgm:pt modelId="{8895E186-8C4E-4CE0-AD01-090136CA6FD9}" type="pres">
      <dgm:prSet presAssocID="{92B6080F-7E91-4A39-980F-A1AECD19CB9F}" presName="linNode" presStyleCnt="0"/>
      <dgm:spPr/>
    </dgm:pt>
    <dgm:pt modelId="{A307A069-FB48-4CA4-802F-0A3FCA17DB83}" type="pres">
      <dgm:prSet presAssocID="{92B6080F-7E91-4A39-980F-A1AECD19CB9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797BAEFE-205B-4128-830D-95FEEC8B62E7}" type="pres">
      <dgm:prSet presAssocID="{92B6080F-7E91-4A39-980F-A1AECD19CB9F}" presName="descendantText" presStyleLbl="alignAccFollowNode1" presStyleIdx="2" presStyleCnt="7">
        <dgm:presLayoutVars>
          <dgm:bulletEnabled val="1"/>
        </dgm:presLayoutVars>
      </dgm:prSet>
      <dgm:spPr/>
    </dgm:pt>
    <dgm:pt modelId="{72C2936C-F1C1-4F69-A1AD-04BC70FB5EC7}" type="pres">
      <dgm:prSet presAssocID="{0D22F0C3-9F0C-4678-BAC6-20A00D9349E1}" presName="sp" presStyleCnt="0"/>
      <dgm:spPr/>
    </dgm:pt>
    <dgm:pt modelId="{D9C367D8-73FF-454F-A4EE-786607840FF1}" type="pres">
      <dgm:prSet presAssocID="{2CB290E3-EA18-4F96-AE0C-50B591193655}" presName="linNode" presStyleCnt="0"/>
      <dgm:spPr/>
    </dgm:pt>
    <dgm:pt modelId="{178ADCAB-48FD-4EF3-BBC5-46EC9563BD67}" type="pres">
      <dgm:prSet presAssocID="{2CB290E3-EA18-4F96-AE0C-50B591193655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B1DD450B-E4C3-401F-AC27-C286CE719D96}" type="pres">
      <dgm:prSet presAssocID="{2CB290E3-EA18-4F96-AE0C-50B591193655}" presName="descendantText" presStyleLbl="alignAccFollowNode1" presStyleIdx="3" presStyleCnt="7">
        <dgm:presLayoutVars>
          <dgm:bulletEnabled val="1"/>
        </dgm:presLayoutVars>
      </dgm:prSet>
      <dgm:spPr/>
    </dgm:pt>
    <dgm:pt modelId="{27A1203E-FE7E-4A6F-81C4-5DA5EEA6D30E}" type="pres">
      <dgm:prSet presAssocID="{F58D09AE-3AFD-4F89-8807-1447585D3C9D}" presName="sp" presStyleCnt="0"/>
      <dgm:spPr/>
    </dgm:pt>
    <dgm:pt modelId="{64516DA9-F17C-4AFA-9839-AF04DB1ECF0F}" type="pres">
      <dgm:prSet presAssocID="{CF1E9B6E-CAEB-419F-9603-D56EC6105EF2}" presName="linNode" presStyleCnt="0"/>
      <dgm:spPr/>
    </dgm:pt>
    <dgm:pt modelId="{B8BC23E4-498F-4338-9118-D80004A270F0}" type="pres">
      <dgm:prSet presAssocID="{CF1E9B6E-CAEB-419F-9603-D56EC6105EF2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3774A394-FC91-4288-907A-29EFDA87C881}" type="pres">
      <dgm:prSet presAssocID="{CF1E9B6E-CAEB-419F-9603-D56EC6105EF2}" presName="descendantText" presStyleLbl="alignAccFollowNode1" presStyleIdx="4" presStyleCnt="7">
        <dgm:presLayoutVars>
          <dgm:bulletEnabled val="1"/>
        </dgm:presLayoutVars>
      </dgm:prSet>
      <dgm:spPr/>
    </dgm:pt>
    <dgm:pt modelId="{9BA272F0-CCFB-49F2-9A25-CF0E394C785E}" type="pres">
      <dgm:prSet presAssocID="{6B1DA3CF-913A-44AA-A00E-44DBBCFF525D}" presName="sp" presStyleCnt="0"/>
      <dgm:spPr/>
    </dgm:pt>
    <dgm:pt modelId="{9287F6FE-AD52-40BB-9153-D44BD41F1887}" type="pres">
      <dgm:prSet presAssocID="{3CD135DC-C6B0-4570-BE09-9846C3CA369B}" presName="linNode" presStyleCnt="0"/>
      <dgm:spPr/>
    </dgm:pt>
    <dgm:pt modelId="{6B347ED3-2DBD-412A-82F8-BE019A88F210}" type="pres">
      <dgm:prSet presAssocID="{3CD135DC-C6B0-4570-BE09-9846C3CA369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21E4DE8-57E8-47D6-B7FF-D7EF7B925ADD}" type="pres">
      <dgm:prSet presAssocID="{3CD135DC-C6B0-4570-BE09-9846C3CA369B}" presName="descendantText" presStyleLbl="alignAccFollowNode1" presStyleIdx="5" presStyleCnt="7">
        <dgm:presLayoutVars>
          <dgm:bulletEnabled val="1"/>
        </dgm:presLayoutVars>
      </dgm:prSet>
      <dgm:spPr/>
    </dgm:pt>
    <dgm:pt modelId="{F7176BD9-FA54-401C-B598-C2161ED0B262}" type="pres">
      <dgm:prSet presAssocID="{A2BE3C91-086C-4A9D-9424-258C8C3FD6D0}" presName="sp" presStyleCnt="0"/>
      <dgm:spPr/>
    </dgm:pt>
    <dgm:pt modelId="{23B716AC-1A63-4460-95A4-29F2DFDA1598}" type="pres">
      <dgm:prSet presAssocID="{8C88B1FA-37DB-4BAE-9754-4D75E5B56A51}" presName="linNode" presStyleCnt="0"/>
      <dgm:spPr/>
    </dgm:pt>
    <dgm:pt modelId="{63100493-1764-4E6B-B24C-569CA751DF0C}" type="pres">
      <dgm:prSet presAssocID="{8C88B1FA-37DB-4BAE-9754-4D75E5B56A51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4D2C50CC-80E5-4E46-ABD5-415DAD1CCD9C}" type="pres">
      <dgm:prSet presAssocID="{8C88B1FA-37DB-4BAE-9754-4D75E5B56A51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80441902-17B3-40DE-9F22-0D2C3A91F878}" type="presOf" srcId="{DA3E2ACB-0834-4384-8A45-51B0C7BD323D}" destId="{4D2C50CC-80E5-4E46-ABD5-415DAD1CCD9C}" srcOrd="0" destOrd="0" presId="urn:microsoft.com/office/officeart/2005/8/layout/vList5"/>
    <dgm:cxn modelId="{2D0A190C-6B51-42DB-BA93-684168CC6048}" type="presOf" srcId="{3CD135DC-C6B0-4570-BE09-9846C3CA369B}" destId="{6B347ED3-2DBD-412A-82F8-BE019A88F210}" srcOrd="0" destOrd="0" presId="urn:microsoft.com/office/officeart/2005/8/layout/vList5"/>
    <dgm:cxn modelId="{3BCBE722-7253-4B1E-8828-B4303AD2294B}" srcId="{CC54839B-DDE9-4254-ABC6-D4F6718C9917}" destId="{3CD135DC-C6B0-4570-BE09-9846C3CA369B}" srcOrd="5" destOrd="0" parTransId="{4159AFD0-4874-4396-80E5-67697CF405FF}" sibTransId="{A2BE3C91-086C-4A9D-9424-258C8C3FD6D0}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89D80835-BF7C-47EA-A7DC-C39CCC05051C}" type="presOf" srcId="{6BBFA369-91FB-4849-A773-1D37E4E182EC}" destId="{BABE4F05-2F7E-4D8C-BF19-39110F5A4D92}" srcOrd="0" destOrd="0" presId="urn:microsoft.com/office/officeart/2005/8/layout/vList5"/>
    <dgm:cxn modelId="{5B71C737-D4A2-403D-BDF2-E0E3199E334F}" srcId="{CC54839B-DDE9-4254-ABC6-D4F6718C9917}" destId="{8C88B1FA-37DB-4BAE-9754-4D75E5B56A51}" srcOrd="6" destOrd="0" parTransId="{817B02D7-8D1E-45B2-A4E2-7D182B17BC71}" sibTransId="{6B208D84-D0D7-4DD3-B12F-24773A634CC3}"/>
    <dgm:cxn modelId="{C512F43B-04AE-4A20-A2F6-A96F6862E1B4}" type="presOf" srcId="{CF1E9B6E-CAEB-419F-9603-D56EC6105EF2}" destId="{B8BC23E4-498F-4338-9118-D80004A270F0}" srcOrd="0" destOrd="0" presId="urn:microsoft.com/office/officeart/2005/8/layout/vList5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728F7E43-9DD5-4598-B8D0-D9D3160D70CE}" type="presOf" srcId="{CFE584FD-32E4-4733-B141-092B105B0EAF}" destId="{E21E4DE8-57E8-47D6-B7FF-D7EF7B925ADD}" srcOrd="0" destOrd="0" presId="urn:microsoft.com/office/officeart/2005/8/layout/vList5"/>
    <dgm:cxn modelId="{F88F1345-2DA4-424A-884C-5270369BF333}" srcId="{CC54839B-DDE9-4254-ABC6-D4F6718C9917}" destId="{CF1E9B6E-CAEB-419F-9603-D56EC6105EF2}" srcOrd="4" destOrd="0" parTransId="{82C5C608-F9A8-4962-8E05-6DC269197D1E}" sibTransId="{6B1DA3CF-913A-44AA-A00E-44DBBCFF525D}"/>
    <dgm:cxn modelId="{96959748-47B0-4422-BD52-96E00F45D9FD}" type="presOf" srcId="{23D601EA-7FD1-40A5-B567-3E592E2388A8}" destId="{2046899B-1DA0-452F-A12F-9E4C71A35C22}" srcOrd="0" destOrd="0" presId="urn:microsoft.com/office/officeart/2005/8/layout/vList5"/>
    <dgm:cxn modelId="{DF183150-A3C0-4AC9-ADA6-0ECE3604E960}" srcId="{3CD135DC-C6B0-4570-BE09-9846C3CA369B}" destId="{CFE584FD-32E4-4733-B141-092B105B0EAF}" srcOrd="0" destOrd="0" parTransId="{A2F8D164-B5E7-47BE-A8D0-45D71B4C8AD9}" sibTransId="{D6903E09-986C-496F-AB2B-52C7B01A39EB}"/>
    <dgm:cxn modelId="{35071E77-F745-47EA-8BB3-E8E3F47613AF}" type="presOf" srcId="{AFFDB63D-8E60-4007-BFA4-F08A2C061996}" destId="{83597712-CEB2-40D8-83AC-52B0F54F0AD7}" srcOrd="0" destOrd="0" presId="urn:microsoft.com/office/officeart/2005/8/layout/vList5"/>
    <dgm:cxn modelId="{CAFA4E57-23BB-48BA-B996-E9217F1E4579}" srcId="{8C88B1FA-37DB-4BAE-9754-4D75E5B56A51}" destId="{DA3E2ACB-0834-4384-8A45-51B0C7BD323D}" srcOrd="0" destOrd="0" parTransId="{0E6AFD82-B3FF-4132-BC42-9FB2000760B0}" sibTransId="{DD8E62EC-D58A-4DC6-BBE1-ACFA0604C120}"/>
    <dgm:cxn modelId="{6011D17D-3CA5-4309-97C5-856DFA35FC0C}" type="presOf" srcId="{6C8039BA-0B7E-4E9E-BA8B-C515296A3156}" destId="{3774A394-FC91-4288-907A-29EFDA87C881}" srcOrd="0" destOrd="0" presId="urn:microsoft.com/office/officeart/2005/8/layout/vList5"/>
    <dgm:cxn modelId="{A39F878A-5661-4C1A-BADF-02E92E3B47DC}" type="presOf" srcId="{5BD6F4E4-2E80-439E-AB14-63138195B6FD}" destId="{797BAEFE-205B-4128-830D-95FEEC8B62E7}" srcOrd="0" destOrd="0" presId="urn:microsoft.com/office/officeart/2005/8/layout/vList5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A24B4192-D739-4A65-8FBD-EBFF1CBDF94A}" type="presOf" srcId="{CC54839B-DDE9-4254-ABC6-D4F6718C9917}" destId="{712310D1-7096-404E-8C72-90141C0F57C7}" srcOrd="0" destOrd="0" presId="urn:microsoft.com/office/officeart/2005/8/layout/vList5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F753BC9C-0DA4-4E7A-958E-39DAF2B8A84C}" type="presOf" srcId="{92B6080F-7E91-4A39-980F-A1AECD19CB9F}" destId="{A307A069-FB48-4CA4-802F-0A3FCA17DB83}" srcOrd="0" destOrd="0" presId="urn:microsoft.com/office/officeart/2005/8/layout/vList5"/>
    <dgm:cxn modelId="{4AC5DFA8-E6BB-43D5-B8C6-B01BE29DD937}" type="presOf" srcId="{0EFD21AD-11A7-4CEC-9362-C739B93F5B80}" destId="{B1DD450B-E4C3-401F-AC27-C286CE719D96}" srcOrd="0" destOrd="0" presId="urn:microsoft.com/office/officeart/2005/8/layout/vList5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83B22BB7-B3A4-4E41-B1E6-3D2A9847F09E}" type="presOf" srcId="{8C88B1FA-37DB-4BAE-9754-4D75E5B56A51}" destId="{63100493-1764-4E6B-B24C-569CA751DF0C}" srcOrd="0" destOrd="0" presId="urn:microsoft.com/office/officeart/2005/8/layout/vList5"/>
    <dgm:cxn modelId="{826A42CD-73B8-4F57-A144-43ADAC4F8EBF}" type="presOf" srcId="{C71F1655-8680-4E0C-9BA9-FF6E4B95BDAF}" destId="{85D8E280-F348-4C59-BE97-F22CB400AD9D}" srcOrd="0" destOrd="0" presId="urn:microsoft.com/office/officeart/2005/8/layout/vList5"/>
    <dgm:cxn modelId="{09C0E6D9-2F68-4CE1-8E14-F914002E9A68}" srcId="{CF1E9B6E-CAEB-419F-9603-D56EC6105EF2}" destId="{6C8039BA-0B7E-4E9E-BA8B-C515296A3156}" srcOrd="0" destOrd="0" parTransId="{FC49E064-A6AC-4DA8-8E0C-7E1F04EDBBCF}" sibTransId="{BB34E9DE-5669-4CA2-B364-6E76D7ACDEC4}"/>
    <dgm:cxn modelId="{83EBA1DB-1EA2-4C85-A197-DEC330B18325}" type="presOf" srcId="{2CB290E3-EA18-4F96-AE0C-50B591193655}" destId="{178ADCAB-48FD-4EF3-BBC5-46EC9563BD67}" srcOrd="0" destOrd="0" presId="urn:microsoft.com/office/officeart/2005/8/layout/vList5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E133AB00-C5C2-47A1-8252-63C0860CBEBB}" type="presParOf" srcId="{712310D1-7096-404E-8C72-90141C0F57C7}" destId="{6EEFA1BF-BD43-46DC-BDA0-0B35D06C4BEC}" srcOrd="0" destOrd="0" presId="urn:microsoft.com/office/officeart/2005/8/layout/vList5"/>
    <dgm:cxn modelId="{4202AAD0-DB8B-4749-95F8-5B536B77F238}" type="presParOf" srcId="{6EEFA1BF-BD43-46DC-BDA0-0B35D06C4BEC}" destId="{BABE4F05-2F7E-4D8C-BF19-39110F5A4D92}" srcOrd="0" destOrd="0" presId="urn:microsoft.com/office/officeart/2005/8/layout/vList5"/>
    <dgm:cxn modelId="{F6E0A81B-2C7C-4E5B-B027-E024BD7C065C}" type="presParOf" srcId="{6EEFA1BF-BD43-46DC-BDA0-0B35D06C4BEC}" destId="{2046899B-1DA0-452F-A12F-9E4C71A35C22}" srcOrd="1" destOrd="0" presId="urn:microsoft.com/office/officeart/2005/8/layout/vList5"/>
    <dgm:cxn modelId="{7691489A-76E5-44C1-A774-37DD510D37DD}" type="presParOf" srcId="{712310D1-7096-404E-8C72-90141C0F57C7}" destId="{374403F2-690D-47AA-95A1-229AE0D80B45}" srcOrd="1" destOrd="0" presId="urn:microsoft.com/office/officeart/2005/8/layout/vList5"/>
    <dgm:cxn modelId="{E6F621BF-E8DA-4DA0-95EA-7A65CAFC3D92}" type="presParOf" srcId="{712310D1-7096-404E-8C72-90141C0F57C7}" destId="{1AD44DDA-A4CA-4203-A451-3AE63D64B947}" srcOrd="2" destOrd="0" presId="urn:microsoft.com/office/officeart/2005/8/layout/vList5"/>
    <dgm:cxn modelId="{E943D6CD-C939-4126-A139-A4EB32E50FEF}" type="presParOf" srcId="{1AD44DDA-A4CA-4203-A451-3AE63D64B947}" destId="{83597712-CEB2-40D8-83AC-52B0F54F0AD7}" srcOrd="0" destOrd="0" presId="urn:microsoft.com/office/officeart/2005/8/layout/vList5"/>
    <dgm:cxn modelId="{A47D8251-A955-4093-B676-331A92FA912F}" type="presParOf" srcId="{1AD44DDA-A4CA-4203-A451-3AE63D64B947}" destId="{85D8E280-F348-4C59-BE97-F22CB400AD9D}" srcOrd="1" destOrd="0" presId="urn:microsoft.com/office/officeart/2005/8/layout/vList5"/>
    <dgm:cxn modelId="{92B841E2-ACDA-4DC1-A066-1F3F3D89DF97}" type="presParOf" srcId="{712310D1-7096-404E-8C72-90141C0F57C7}" destId="{A23F6ED6-A0B8-4204-AAC8-E13EC07441A5}" srcOrd="3" destOrd="0" presId="urn:microsoft.com/office/officeart/2005/8/layout/vList5"/>
    <dgm:cxn modelId="{BB0A7453-802D-48DC-A8A2-868F8662F403}" type="presParOf" srcId="{712310D1-7096-404E-8C72-90141C0F57C7}" destId="{8895E186-8C4E-4CE0-AD01-090136CA6FD9}" srcOrd="4" destOrd="0" presId="urn:microsoft.com/office/officeart/2005/8/layout/vList5"/>
    <dgm:cxn modelId="{DCC3E685-A0CA-4C0C-BADB-71CDB1F50727}" type="presParOf" srcId="{8895E186-8C4E-4CE0-AD01-090136CA6FD9}" destId="{A307A069-FB48-4CA4-802F-0A3FCA17DB83}" srcOrd="0" destOrd="0" presId="urn:microsoft.com/office/officeart/2005/8/layout/vList5"/>
    <dgm:cxn modelId="{E48A5BC6-A7A5-413B-ADAA-23FE96967221}" type="presParOf" srcId="{8895E186-8C4E-4CE0-AD01-090136CA6FD9}" destId="{797BAEFE-205B-4128-830D-95FEEC8B62E7}" srcOrd="1" destOrd="0" presId="urn:microsoft.com/office/officeart/2005/8/layout/vList5"/>
    <dgm:cxn modelId="{24F112D0-3F04-4163-B518-0156B8645572}" type="presParOf" srcId="{712310D1-7096-404E-8C72-90141C0F57C7}" destId="{72C2936C-F1C1-4F69-A1AD-04BC70FB5EC7}" srcOrd="5" destOrd="0" presId="urn:microsoft.com/office/officeart/2005/8/layout/vList5"/>
    <dgm:cxn modelId="{491B7524-E17A-4A82-BC7D-D05E9D22E4BE}" type="presParOf" srcId="{712310D1-7096-404E-8C72-90141C0F57C7}" destId="{D9C367D8-73FF-454F-A4EE-786607840FF1}" srcOrd="6" destOrd="0" presId="urn:microsoft.com/office/officeart/2005/8/layout/vList5"/>
    <dgm:cxn modelId="{F147FAC2-C4E5-4ACA-8E29-ED033147F02E}" type="presParOf" srcId="{D9C367D8-73FF-454F-A4EE-786607840FF1}" destId="{178ADCAB-48FD-4EF3-BBC5-46EC9563BD67}" srcOrd="0" destOrd="0" presId="urn:microsoft.com/office/officeart/2005/8/layout/vList5"/>
    <dgm:cxn modelId="{E51FD62C-39D9-4C2E-A354-CD6ACB23A3EB}" type="presParOf" srcId="{D9C367D8-73FF-454F-A4EE-786607840FF1}" destId="{B1DD450B-E4C3-401F-AC27-C286CE719D96}" srcOrd="1" destOrd="0" presId="urn:microsoft.com/office/officeart/2005/8/layout/vList5"/>
    <dgm:cxn modelId="{46ED2C1D-932F-4ED9-94B0-35347D7887CF}" type="presParOf" srcId="{712310D1-7096-404E-8C72-90141C0F57C7}" destId="{27A1203E-FE7E-4A6F-81C4-5DA5EEA6D30E}" srcOrd="7" destOrd="0" presId="urn:microsoft.com/office/officeart/2005/8/layout/vList5"/>
    <dgm:cxn modelId="{11F60656-D502-4DBB-9604-076BCE5FE7D0}" type="presParOf" srcId="{712310D1-7096-404E-8C72-90141C0F57C7}" destId="{64516DA9-F17C-4AFA-9839-AF04DB1ECF0F}" srcOrd="8" destOrd="0" presId="urn:microsoft.com/office/officeart/2005/8/layout/vList5"/>
    <dgm:cxn modelId="{E743A00C-DB77-4DF2-9360-2CADD23A406D}" type="presParOf" srcId="{64516DA9-F17C-4AFA-9839-AF04DB1ECF0F}" destId="{B8BC23E4-498F-4338-9118-D80004A270F0}" srcOrd="0" destOrd="0" presId="urn:microsoft.com/office/officeart/2005/8/layout/vList5"/>
    <dgm:cxn modelId="{0BAE0FCC-5057-4B7F-AC63-1D59E4663118}" type="presParOf" srcId="{64516DA9-F17C-4AFA-9839-AF04DB1ECF0F}" destId="{3774A394-FC91-4288-907A-29EFDA87C881}" srcOrd="1" destOrd="0" presId="urn:microsoft.com/office/officeart/2005/8/layout/vList5"/>
    <dgm:cxn modelId="{83A8AF68-54BC-4353-86A9-ADC53BEB1759}" type="presParOf" srcId="{712310D1-7096-404E-8C72-90141C0F57C7}" destId="{9BA272F0-CCFB-49F2-9A25-CF0E394C785E}" srcOrd="9" destOrd="0" presId="urn:microsoft.com/office/officeart/2005/8/layout/vList5"/>
    <dgm:cxn modelId="{B22D37DA-1537-4DA4-8B14-BF612CBB3A04}" type="presParOf" srcId="{712310D1-7096-404E-8C72-90141C0F57C7}" destId="{9287F6FE-AD52-40BB-9153-D44BD41F1887}" srcOrd="10" destOrd="0" presId="urn:microsoft.com/office/officeart/2005/8/layout/vList5"/>
    <dgm:cxn modelId="{3D0C2716-6D09-481D-ACDA-E50BF345C344}" type="presParOf" srcId="{9287F6FE-AD52-40BB-9153-D44BD41F1887}" destId="{6B347ED3-2DBD-412A-82F8-BE019A88F210}" srcOrd="0" destOrd="0" presId="urn:microsoft.com/office/officeart/2005/8/layout/vList5"/>
    <dgm:cxn modelId="{08048B8C-19E3-4D51-B1D7-1B610312DFBA}" type="presParOf" srcId="{9287F6FE-AD52-40BB-9153-D44BD41F1887}" destId="{E21E4DE8-57E8-47D6-B7FF-D7EF7B925ADD}" srcOrd="1" destOrd="0" presId="urn:microsoft.com/office/officeart/2005/8/layout/vList5"/>
    <dgm:cxn modelId="{B50C06D9-54D8-4566-897C-DD19EECE1F65}" type="presParOf" srcId="{712310D1-7096-404E-8C72-90141C0F57C7}" destId="{F7176BD9-FA54-401C-B598-C2161ED0B262}" srcOrd="11" destOrd="0" presId="urn:microsoft.com/office/officeart/2005/8/layout/vList5"/>
    <dgm:cxn modelId="{E2861F09-8AF8-4910-8EB4-09C33DD188F0}" type="presParOf" srcId="{712310D1-7096-404E-8C72-90141C0F57C7}" destId="{23B716AC-1A63-4460-95A4-29F2DFDA1598}" srcOrd="12" destOrd="0" presId="urn:microsoft.com/office/officeart/2005/8/layout/vList5"/>
    <dgm:cxn modelId="{90CD3C62-ADD9-446B-9C55-F435A71BDAA8}" type="presParOf" srcId="{23B716AC-1A63-4460-95A4-29F2DFDA1598}" destId="{63100493-1764-4E6B-B24C-569CA751DF0C}" srcOrd="0" destOrd="0" presId="urn:microsoft.com/office/officeart/2005/8/layout/vList5"/>
    <dgm:cxn modelId="{6559AD87-6B3C-40CC-AE9A-C620E648E4B4}" type="presParOf" srcId="{23B716AC-1A63-4460-95A4-29F2DFDA1598}" destId="{4D2C50CC-80E5-4E46-ABD5-415DAD1CCD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plot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hist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barplot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 err="1"/>
            <a:t>boxplot</a:t>
          </a:r>
          <a:r>
            <a:rPr lang="es-ES" b="1" i="0" dirty="0"/>
            <a:t>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Gráfico</a:t>
          </a:r>
          <a:r>
            <a:rPr lang="en-US" dirty="0"/>
            <a:t> de dispersion o lineal</a:t>
          </a:r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Histograma</a:t>
          </a:r>
          <a:endParaRPr lang="en-US" b="0" i="0" dirty="0"/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barras</a:t>
          </a:r>
          <a:endParaRPr lang="en-US" b="0" i="0" dirty="0"/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caja</a:t>
          </a:r>
          <a:r>
            <a:rPr lang="en-US" b="0" i="0" dirty="0"/>
            <a:t> y </a:t>
          </a:r>
          <a:r>
            <a:rPr lang="en-US" b="0" i="0" dirty="0" err="1"/>
            <a:t>bigotes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2247E968-C768-430D-8866-756968F9E089}" type="pres">
      <dgm:prSet presAssocID="{CC54839B-DDE9-4254-ABC6-D4F6718C9917}" presName="linear" presStyleCnt="0">
        <dgm:presLayoutVars>
          <dgm:animLvl val="lvl"/>
          <dgm:resizeHandles val="exact"/>
        </dgm:presLayoutVars>
      </dgm:prSet>
      <dgm:spPr/>
    </dgm:pt>
    <dgm:pt modelId="{150D5904-EA33-4365-974D-5B2697241B32}" type="pres">
      <dgm:prSet presAssocID="{6BBFA369-91FB-4849-A773-1D37E4E182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3289F6-69B0-4727-87E1-0D2BC759E317}" type="pres">
      <dgm:prSet presAssocID="{6BBFA369-91FB-4849-A773-1D37E4E182EC}" presName="childText" presStyleLbl="revTx" presStyleIdx="0" presStyleCnt="4">
        <dgm:presLayoutVars>
          <dgm:bulletEnabled val="1"/>
        </dgm:presLayoutVars>
      </dgm:prSet>
      <dgm:spPr/>
    </dgm:pt>
    <dgm:pt modelId="{902BD8B1-0C9E-45D2-8368-F7ADFE031A54}" type="pres">
      <dgm:prSet presAssocID="{AFFDB63D-8E60-4007-BFA4-F08A2C0619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D210D7-361F-4E07-8D58-C36C65D3BA39}" type="pres">
      <dgm:prSet presAssocID="{AFFDB63D-8E60-4007-BFA4-F08A2C061996}" presName="childText" presStyleLbl="revTx" presStyleIdx="1" presStyleCnt="4">
        <dgm:presLayoutVars>
          <dgm:bulletEnabled val="1"/>
        </dgm:presLayoutVars>
      </dgm:prSet>
      <dgm:spPr/>
    </dgm:pt>
    <dgm:pt modelId="{EA16AAE5-B955-427A-ACA3-D510735C2EE9}" type="pres">
      <dgm:prSet presAssocID="{92B6080F-7E91-4A39-980F-A1AECD19CB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8811C2-DB00-4086-9960-C6A3CA205AB0}" type="pres">
      <dgm:prSet presAssocID="{92B6080F-7E91-4A39-980F-A1AECD19CB9F}" presName="childText" presStyleLbl="revTx" presStyleIdx="2" presStyleCnt="4">
        <dgm:presLayoutVars>
          <dgm:bulletEnabled val="1"/>
        </dgm:presLayoutVars>
      </dgm:prSet>
      <dgm:spPr/>
    </dgm:pt>
    <dgm:pt modelId="{3CA69C2F-CD86-4B81-8BA0-DF959D0FC7E0}" type="pres">
      <dgm:prSet presAssocID="{2CB290E3-EA18-4F96-AE0C-50B5911936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CCE04A-4BA0-4246-87BD-C5862A94CF14}" type="pres">
      <dgm:prSet presAssocID="{2CB290E3-EA18-4F96-AE0C-50B59119365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3E1A303-F7B9-4B6E-820E-2395E1ABCC70}" type="presOf" srcId="{23D601EA-7FD1-40A5-B567-3E592E2388A8}" destId="{DD3289F6-69B0-4727-87E1-0D2BC759E317}" srcOrd="0" destOrd="0" presId="urn:microsoft.com/office/officeart/2005/8/layout/vList2"/>
    <dgm:cxn modelId="{4BBEAC05-8E45-4139-8DD0-3B86810D9529}" type="presOf" srcId="{6BBFA369-91FB-4849-A773-1D37E4E182EC}" destId="{150D5904-EA33-4365-974D-5B2697241B32}" srcOrd="0" destOrd="0" presId="urn:microsoft.com/office/officeart/2005/8/layout/vList2"/>
    <dgm:cxn modelId="{86DF5512-0CA8-4AD7-B680-2509063A5981}" type="presOf" srcId="{5BD6F4E4-2E80-439E-AB14-63138195B6FD}" destId="{138811C2-DB00-4086-9960-C6A3CA205AB0}" srcOrd="0" destOrd="0" presId="urn:microsoft.com/office/officeart/2005/8/layout/vList2"/>
    <dgm:cxn modelId="{87DC8518-5E29-4269-B7BD-1ED2C034120E}" type="presOf" srcId="{C71F1655-8680-4E0C-9BA9-FF6E4B95BDAF}" destId="{4ED210D7-361F-4E07-8D58-C36C65D3BA39}" srcOrd="0" destOrd="0" presId="urn:microsoft.com/office/officeart/2005/8/layout/vList2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58DB94A4-B9AA-48C4-BA4D-938D1492096E}" type="presOf" srcId="{AFFDB63D-8E60-4007-BFA4-F08A2C061996}" destId="{902BD8B1-0C9E-45D2-8368-F7ADFE031A54}" srcOrd="0" destOrd="0" presId="urn:microsoft.com/office/officeart/2005/8/layout/vList2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C57EFBB2-2432-4578-A786-96A4795424B0}" type="presOf" srcId="{2CB290E3-EA18-4F96-AE0C-50B591193655}" destId="{3CA69C2F-CD86-4B81-8BA0-DF959D0FC7E0}" srcOrd="0" destOrd="0" presId="urn:microsoft.com/office/officeart/2005/8/layout/vList2"/>
    <dgm:cxn modelId="{B813C8CF-CC25-4B33-A6EF-46C79A1FB7C9}" type="presOf" srcId="{CC54839B-DDE9-4254-ABC6-D4F6718C9917}" destId="{2247E968-C768-430D-8866-756968F9E089}" srcOrd="0" destOrd="0" presId="urn:microsoft.com/office/officeart/2005/8/layout/vList2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D7ECA7E5-BCB2-4AA6-9ED9-C4F1FA425878}" type="presOf" srcId="{92B6080F-7E91-4A39-980F-A1AECD19CB9F}" destId="{EA16AAE5-B955-427A-ACA3-D510735C2EE9}" srcOrd="0" destOrd="0" presId="urn:microsoft.com/office/officeart/2005/8/layout/vList2"/>
    <dgm:cxn modelId="{4151ECF6-5D45-4A5B-97FE-26C4222E4181}" type="presOf" srcId="{0EFD21AD-11A7-4CEC-9362-C739B93F5B80}" destId="{9DCCE04A-4BA0-4246-87BD-C5862A94CF14}" srcOrd="0" destOrd="0" presId="urn:microsoft.com/office/officeart/2005/8/layout/vList2"/>
    <dgm:cxn modelId="{4CD5F6D6-7754-4ACD-8867-EEAE3F288D61}" type="presParOf" srcId="{2247E968-C768-430D-8866-756968F9E089}" destId="{150D5904-EA33-4365-974D-5B2697241B32}" srcOrd="0" destOrd="0" presId="urn:microsoft.com/office/officeart/2005/8/layout/vList2"/>
    <dgm:cxn modelId="{9A4DAC3A-AA02-4ED8-B0AE-B22B5040D0F7}" type="presParOf" srcId="{2247E968-C768-430D-8866-756968F9E089}" destId="{DD3289F6-69B0-4727-87E1-0D2BC759E317}" srcOrd="1" destOrd="0" presId="urn:microsoft.com/office/officeart/2005/8/layout/vList2"/>
    <dgm:cxn modelId="{8E36BE6A-FAD8-4D45-BB89-C0B37435A8B1}" type="presParOf" srcId="{2247E968-C768-430D-8866-756968F9E089}" destId="{902BD8B1-0C9E-45D2-8368-F7ADFE031A54}" srcOrd="2" destOrd="0" presId="urn:microsoft.com/office/officeart/2005/8/layout/vList2"/>
    <dgm:cxn modelId="{366EC4DC-9208-4B25-B65E-739B7ECFCDE9}" type="presParOf" srcId="{2247E968-C768-430D-8866-756968F9E089}" destId="{4ED210D7-361F-4E07-8D58-C36C65D3BA39}" srcOrd="3" destOrd="0" presId="urn:microsoft.com/office/officeart/2005/8/layout/vList2"/>
    <dgm:cxn modelId="{6E2534D9-F3AE-46F0-8535-4DDDD1A197CC}" type="presParOf" srcId="{2247E968-C768-430D-8866-756968F9E089}" destId="{EA16AAE5-B955-427A-ACA3-D510735C2EE9}" srcOrd="4" destOrd="0" presId="urn:microsoft.com/office/officeart/2005/8/layout/vList2"/>
    <dgm:cxn modelId="{C09C676D-D533-4B61-B499-4F4E6DE81679}" type="presParOf" srcId="{2247E968-C768-430D-8866-756968F9E089}" destId="{138811C2-DB00-4086-9960-C6A3CA205AB0}" srcOrd="5" destOrd="0" presId="urn:microsoft.com/office/officeart/2005/8/layout/vList2"/>
    <dgm:cxn modelId="{DB42ACA9-854A-4951-8C4C-2A7DA4778E93}" type="presParOf" srcId="{2247E968-C768-430D-8866-756968F9E089}" destId="{3CA69C2F-CD86-4B81-8BA0-DF959D0FC7E0}" srcOrd="6" destOrd="0" presId="urn:microsoft.com/office/officeart/2005/8/layout/vList2"/>
    <dgm:cxn modelId="{594C161E-C636-480C-8262-E959AA9DA7F6}" type="presParOf" srcId="{2247E968-C768-430D-8866-756968F9E089}" destId="{9DCCE04A-4BA0-4246-87BD-C5862A94CF1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6899B-1DA0-452F-A12F-9E4C71A35C22}">
      <dsp:nvSpPr>
        <dsp:cNvPr id="0" name=""/>
        <dsp:cNvSpPr/>
      </dsp:nvSpPr>
      <dsp:spPr>
        <a:xfrm rot="5400000">
          <a:off x="3080112" y="-1260605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Muestra</a:t>
          </a:r>
          <a:r>
            <a:rPr lang="en-US" sz="1400" kern="1200" dirty="0"/>
            <a:t> para </a:t>
          </a:r>
          <a:r>
            <a:rPr lang="en-US" sz="1400" kern="1200" dirty="0" err="1"/>
            <a:t>cada</a:t>
          </a:r>
          <a:r>
            <a:rPr lang="en-US" sz="1400" kern="1200" dirty="0"/>
            <a:t> variable el </a:t>
          </a:r>
          <a:r>
            <a:rPr lang="en-US" sz="1400" kern="1200" dirty="0" err="1"/>
            <a:t>tipo</a:t>
          </a:r>
          <a:r>
            <a:rPr lang="en-US" sz="1400" kern="1200" dirty="0"/>
            <a:t> de </a:t>
          </a:r>
          <a:r>
            <a:rPr lang="en-US" sz="1400" kern="1200" dirty="0" err="1"/>
            <a:t>dato</a:t>
          </a:r>
          <a:r>
            <a:rPr lang="en-US" sz="1400" kern="1200" dirty="0"/>
            <a:t> que </a:t>
          </a:r>
          <a:r>
            <a:rPr lang="en-US" sz="1400" kern="1200" dirty="0" err="1"/>
            <a:t>contiene</a:t>
          </a:r>
          <a:endParaRPr lang="en-US" sz="1400" kern="1200" dirty="0"/>
        </a:p>
      </dsp:txBody>
      <dsp:txXfrm rot="-5400000">
        <a:off x="1758673" y="84444"/>
        <a:ext cx="3102919" cy="436430"/>
      </dsp:txXfrm>
    </dsp:sp>
    <dsp:sp modelId="{BABE4F05-2F7E-4D8C-BF19-39110F5A4D92}">
      <dsp:nvSpPr>
        <dsp:cNvPr id="0" name=""/>
        <dsp:cNvSpPr/>
      </dsp:nvSpPr>
      <dsp:spPr>
        <a:xfrm>
          <a:off x="0" y="377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str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29889"/>
        <a:ext cx="1699649" cy="545539"/>
      </dsp:txXfrm>
    </dsp:sp>
    <dsp:sp modelId="{85D8E280-F348-4C59-BE97-F22CB400AD9D}">
      <dsp:nvSpPr>
        <dsp:cNvPr id="0" name=""/>
        <dsp:cNvSpPr/>
      </dsp:nvSpPr>
      <dsp:spPr>
        <a:xfrm rot="5400000">
          <a:off x="3080112" y="-625814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Indicadores</a:t>
          </a:r>
          <a:r>
            <a:rPr lang="en-US" sz="1400" b="0" i="0" kern="1200" dirty="0"/>
            <a:t> </a:t>
          </a:r>
          <a:r>
            <a:rPr lang="en-US" sz="1400" b="0" i="0" kern="1200" dirty="0" err="1"/>
            <a:t>descriptivos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variable (media, max., </a:t>
          </a:r>
          <a:r>
            <a:rPr lang="en-US" sz="1400" b="0" i="0" kern="1200" dirty="0" err="1"/>
            <a:t>mín</a:t>
          </a:r>
          <a:r>
            <a:rPr lang="en-US" sz="1400" b="0" i="0" kern="1200" dirty="0"/>
            <a:t>., etc.)</a:t>
          </a:r>
        </a:p>
      </dsp:txBody>
      <dsp:txXfrm rot="-5400000">
        <a:off x="1758673" y="719235"/>
        <a:ext cx="3102919" cy="436430"/>
      </dsp:txXfrm>
    </dsp:sp>
    <dsp:sp modelId="{83597712-CEB2-40D8-83AC-52B0F54F0AD7}">
      <dsp:nvSpPr>
        <dsp:cNvPr id="0" name=""/>
        <dsp:cNvSpPr/>
      </dsp:nvSpPr>
      <dsp:spPr>
        <a:xfrm>
          <a:off x="0" y="635169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summary</a:t>
          </a:r>
          <a:r>
            <a:rPr lang="es-ES" sz="1400" b="1" i="0" kern="1200" dirty="0"/>
            <a:t>()  </a:t>
          </a:r>
          <a:endParaRPr lang="en-US" sz="1400" b="1" i="0" kern="1200" dirty="0"/>
        </a:p>
      </dsp:txBody>
      <dsp:txXfrm>
        <a:off x="29512" y="664681"/>
        <a:ext cx="1699649" cy="545539"/>
      </dsp:txXfrm>
    </dsp:sp>
    <dsp:sp modelId="{797BAEFE-205B-4128-830D-95FEEC8B62E7}">
      <dsp:nvSpPr>
        <dsp:cNvPr id="0" name=""/>
        <dsp:cNvSpPr/>
      </dsp:nvSpPr>
      <dsp:spPr>
        <a:xfrm rot="5400000">
          <a:off x="3080112" y="8977"/>
          <a:ext cx="483650" cy="312652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Indica para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línea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si</a:t>
          </a:r>
          <a:r>
            <a:rPr lang="en-US" sz="1400" b="0" i="0" kern="1200" dirty="0"/>
            <a:t> hay </a:t>
          </a:r>
          <a:r>
            <a:rPr lang="en-US" sz="1400" b="0" i="0" kern="1200" dirty="0" err="1"/>
            <a:t>datos</a:t>
          </a:r>
          <a:r>
            <a:rPr lang="en-US" sz="1400" b="0" i="0" kern="1200" dirty="0"/>
            <a:t> incompletes o no</a:t>
          </a:r>
        </a:p>
      </dsp:txBody>
      <dsp:txXfrm rot="-5400000">
        <a:off x="1758673" y="1354026"/>
        <a:ext cx="3102919" cy="436430"/>
      </dsp:txXfrm>
    </dsp:sp>
    <dsp:sp modelId="{A307A069-FB48-4CA4-802F-0A3FCA17DB83}">
      <dsp:nvSpPr>
        <dsp:cNvPr id="0" name=""/>
        <dsp:cNvSpPr/>
      </dsp:nvSpPr>
      <dsp:spPr>
        <a:xfrm>
          <a:off x="0" y="1269960"/>
          <a:ext cx="1758673" cy="6045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complete.cases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1299472"/>
        <a:ext cx="1699649" cy="545539"/>
      </dsp:txXfrm>
    </dsp:sp>
    <dsp:sp modelId="{B1DD450B-E4C3-401F-AC27-C286CE719D96}">
      <dsp:nvSpPr>
        <dsp:cNvPr id="0" name=""/>
        <dsp:cNvSpPr/>
      </dsp:nvSpPr>
      <dsp:spPr>
        <a:xfrm rot="5400000">
          <a:off x="3080112" y="643769"/>
          <a:ext cx="483650" cy="312652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Muestra</a:t>
          </a:r>
          <a:r>
            <a:rPr lang="en-US" sz="1400" b="0" i="0" kern="1200" dirty="0"/>
            <a:t> las seis primers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1988818"/>
        <a:ext cx="3102919" cy="436430"/>
      </dsp:txXfrm>
    </dsp:sp>
    <dsp:sp modelId="{178ADCAB-48FD-4EF3-BBC5-46EC9563BD67}">
      <dsp:nvSpPr>
        <dsp:cNvPr id="0" name=""/>
        <dsp:cNvSpPr/>
      </dsp:nvSpPr>
      <dsp:spPr>
        <a:xfrm>
          <a:off x="0" y="1904752"/>
          <a:ext cx="1758673" cy="6045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head()</a:t>
          </a:r>
          <a:endParaRPr lang="en-US" sz="1400" b="1" i="0" kern="1200" dirty="0"/>
        </a:p>
      </dsp:txBody>
      <dsp:txXfrm>
        <a:off x="29512" y="1934264"/>
        <a:ext cx="1699649" cy="545539"/>
      </dsp:txXfrm>
    </dsp:sp>
    <dsp:sp modelId="{3774A394-FC91-4288-907A-29EFDA87C881}">
      <dsp:nvSpPr>
        <dsp:cNvPr id="0" name=""/>
        <dsp:cNvSpPr/>
      </dsp:nvSpPr>
      <dsp:spPr>
        <a:xfrm rot="5400000">
          <a:off x="3080112" y="1278561"/>
          <a:ext cx="483650" cy="3126529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Filtrado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condicional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2623610"/>
        <a:ext cx="3102919" cy="436430"/>
      </dsp:txXfrm>
    </dsp:sp>
    <dsp:sp modelId="{B8BC23E4-498F-4338-9118-D80004A270F0}">
      <dsp:nvSpPr>
        <dsp:cNvPr id="0" name=""/>
        <dsp:cNvSpPr/>
      </dsp:nvSpPr>
      <dsp:spPr>
        <a:xfrm>
          <a:off x="0" y="2539544"/>
          <a:ext cx="1758673" cy="6045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subset</a:t>
          </a:r>
          <a:r>
            <a:rPr lang="es-ES" sz="1400" b="1" i="0" kern="1200" dirty="0"/>
            <a:t>()</a:t>
          </a:r>
          <a:endParaRPr lang="en-US" sz="1400" b="1" i="0" kern="1200" dirty="0"/>
        </a:p>
      </dsp:txBody>
      <dsp:txXfrm>
        <a:off x="29512" y="2569056"/>
        <a:ext cx="1699649" cy="545539"/>
      </dsp:txXfrm>
    </dsp:sp>
    <dsp:sp modelId="{E21E4DE8-57E8-47D6-B7FF-D7EF7B925ADD}">
      <dsp:nvSpPr>
        <dsp:cNvPr id="0" name=""/>
        <dsp:cNvSpPr/>
      </dsp:nvSpPr>
      <dsp:spPr>
        <a:xfrm rot="5400000">
          <a:off x="3080112" y="1913353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Cuenta</a:t>
          </a:r>
          <a:r>
            <a:rPr lang="en-US" sz="1400" b="0" i="0" kern="1200" dirty="0"/>
            <a:t> el </a:t>
          </a:r>
          <a:r>
            <a:rPr lang="en-US" sz="1400" b="0" i="0" kern="1200" dirty="0" err="1"/>
            <a:t>número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3258402"/>
        <a:ext cx="3102919" cy="436430"/>
      </dsp:txXfrm>
    </dsp:sp>
    <dsp:sp modelId="{6B347ED3-2DBD-412A-82F8-BE019A88F210}">
      <dsp:nvSpPr>
        <dsp:cNvPr id="0" name=""/>
        <dsp:cNvSpPr/>
      </dsp:nvSpPr>
      <dsp:spPr>
        <a:xfrm>
          <a:off x="0" y="3174336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nrow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3203848"/>
        <a:ext cx="1699649" cy="545539"/>
      </dsp:txXfrm>
    </dsp:sp>
    <dsp:sp modelId="{4D2C50CC-80E5-4E46-ABD5-415DAD1CCD9C}">
      <dsp:nvSpPr>
        <dsp:cNvPr id="0" name=""/>
        <dsp:cNvSpPr/>
      </dsp:nvSpPr>
      <dsp:spPr>
        <a:xfrm rot="5400000">
          <a:off x="3080112" y="2548145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Filtrado de datos de columnas o líneas específicas </a:t>
          </a:r>
          <a:endParaRPr lang="en-US" sz="1400" b="0" i="0" kern="1200" dirty="0"/>
        </a:p>
      </dsp:txBody>
      <dsp:txXfrm rot="-5400000">
        <a:off x="1758673" y="3893194"/>
        <a:ext cx="3102919" cy="436430"/>
      </dsp:txXfrm>
    </dsp:sp>
    <dsp:sp modelId="{63100493-1764-4E6B-B24C-569CA751DF0C}">
      <dsp:nvSpPr>
        <dsp:cNvPr id="0" name=""/>
        <dsp:cNvSpPr/>
      </dsp:nvSpPr>
      <dsp:spPr>
        <a:xfrm>
          <a:off x="0" y="3809128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[,] $</a:t>
          </a:r>
          <a:endParaRPr lang="en-US" sz="1400" b="1" i="0" kern="1200" dirty="0"/>
        </a:p>
      </dsp:txBody>
      <dsp:txXfrm>
        <a:off x="29512" y="3838640"/>
        <a:ext cx="1699649" cy="545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D5904-EA33-4365-974D-5B2697241B32}">
      <dsp:nvSpPr>
        <dsp:cNvPr id="0" name=""/>
        <dsp:cNvSpPr/>
      </dsp:nvSpPr>
      <dsp:spPr>
        <a:xfrm>
          <a:off x="0" y="49194"/>
          <a:ext cx="4885203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80036"/>
        <a:ext cx="4823519" cy="570116"/>
      </dsp:txXfrm>
    </dsp:sp>
    <dsp:sp modelId="{DD3289F6-69B0-4727-87E1-0D2BC759E317}">
      <dsp:nvSpPr>
        <dsp:cNvPr id="0" name=""/>
        <dsp:cNvSpPr/>
      </dsp:nvSpPr>
      <dsp:spPr>
        <a:xfrm>
          <a:off x="0" y="68099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 err="1"/>
            <a:t>Gráfico</a:t>
          </a:r>
          <a:r>
            <a:rPr lang="en-US" sz="2100" kern="1200" dirty="0"/>
            <a:t> de dispersion o lineal</a:t>
          </a:r>
        </a:p>
      </dsp:txBody>
      <dsp:txXfrm>
        <a:off x="0" y="680994"/>
        <a:ext cx="4885203" cy="447120"/>
      </dsp:txXfrm>
    </dsp:sp>
    <dsp:sp modelId="{902BD8B1-0C9E-45D2-8368-F7ADFE031A54}">
      <dsp:nvSpPr>
        <dsp:cNvPr id="0" name=""/>
        <dsp:cNvSpPr/>
      </dsp:nvSpPr>
      <dsp:spPr>
        <a:xfrm>
          <a:off x="0" y="1128114"/>
          <a:ext cx="4885203" cy="631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hist</a:t>
          </a:r>
          <a:r>
            <a:rPr lang="es-ES" sz="2700" b="1" i="0" kern="1200" dirty="0"/>
            <a:t>()  </a:t>
          </a:r>
          <a:endParaRPr lang="en-US" sz="2700" b="1" i="0" kern="1200" dirty="0"/>
        </a:p>
      </dsp:txBody>
      <dsp:txXfrm>
        <a:off x="30842" y="1158956"/>
        <a:ext cx="4823519" cy="570116"/>
      </dsp:txXfrm>
    </dsp:sp>
    <dsp:sp modelId="{4ED210D7-361F-4E07-8D58-C36C65D3BA39}">
      <dsp:nvSpPr>
        <dsp:cNvPr id="0" name=""/>
        <dsp:cNvSpPr/>
      </dsp:nvSpPr>
      <dsp:spPr>
        <a:xfrm>
          <a:off x="0" y="175991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Histograma</a:t>
          </a:r>
          <a:endParaRPr lang="en-US" sz="2100" b="0" i="0" kern="1200" dirty="0"/>
        </a:p>
      </dsp:txBody>
      <dsp:txXfrm>
        <a:off x="0" y="1759914"/>
        <a:ext cx="4885203" cy="447120"/>
      </dsp:txXfrm>
    </dsp:sp>
    <dsp:sp modelId="{EA16AAE5-B955-427A-ACA3-D510735C2EE9}">
      <dsp:nvSpPr>
        <dsp:cNvPr id="0" name=""/>
        <dsp:cNvSpPr/>
      </dsp:nvSpPr>
      <dsp:spPr>
        <a:xfrm>
          <a:off x="0" y="2207034"/>
          <a:ext cx="4885203" cy="631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barplot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2237876"/>
        <a:ext cx="4823519" cy="570116"/>
      </dsp:txXfrm>
    </dsp:sp>
    <dsp:sp modelId="{138811C2-DB00-4086-9960-C6A3CA205AB0}">
      <dsp:nvSpPr>
        <dsp:cNvPr id="0" name=""/>
        <dsp:cNvSpPr/>
      </dsp:nvSpPr>
      <dsp:spPr>
        <a:xfrm>
          <a:off x="0" y="283883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barras</a:t>
          </a:r>
          <a:endParaRPr lang="en-US" sz="2100" b="0" i="0" kern="1200" dirty="0"/>
        </a:p>
      </dsp:txBody>
      <dsp:txXfrm>
        <a:off x="0" y="2838834"/>
        <a:ext cx="4885203" cy="447120"/>
      </dsp:txXfrm>
    </dsp:sp>
    <dsp:sp modelId="{3CA69C2F-CD86-4B81-8BA0-DF959D0FC7E0}">
      <dsp:nvSpPr>
        <dsp:cNvPr id="0" name=""/>
        <dsp:cNvSpPr/>
      </dsp:nvSpPr>
      <dsp:spPr>
        <a:xfrm>
          <a:off x="0" y="3285954"/>
          <a:ext cx="4885203" cy="631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boxplot</a:t>
          </a:r>
          <a:r>
            <a:rPr lang="es-ES" sz="2700" b="1" i="0" kern="1200" dirty="0"/>
            <a:t>()</a:t>
          </a:r>
          <a:endParaRPr lang="en-US" sz="2700" b="1" i="0" kern="1200" dirty="0"/>
        </a:p>
      </dsp:txBody>
      <dsp:txXfrm>
        <a:off x="30842" y="3316796"/>
        <a:ext cx="4823519" cy="570116"/>
      </dsp:txXfrm>
    </dsp:sp>
    <dsp:sp modelId="{9DCCE04A-4BA0-4246-87BD-C5862A94CF14}">
      <dsp:nvSpPr>
        <dsp:cNvPr id="0" name=""/>
        <dsp:cNvSpPr/>
      </dsp:nvSpPr>
      <dsp:spPr>
        <a:xfrm>
          <a:off x="0" y="391775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caja</a:t>
          </a:r>
          <a:r>
            <a:rPr lang="en-US" sz="2100" b="0" i="0" kern="1200" dirty="0"/>
            <a:t> y </a:t>
          </a:r>
          <a:r>
            <a:rPr lang="en-US" sz="2100" b="0" i="0" kern="1200" dirty="0" err="1"/>
            <a:t>bigotes</a:t>
          </a:r>
          <a:endParaRPr lang="en-US" sz="2100" b="0" i="0" kern="1200" dirty="0"/>
        </a:p>
      </dsp:txBody>
      <dsp:txXfrm>
        <a:off x="0" y="3917754"/>
        <a:ext cx="4885203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0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6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50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719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26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67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262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1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7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17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325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2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260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gallery/" TargetMode="External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ybrunson/ggalluvial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5784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524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031545" y="2077156"/>
            <a:ext cx="332544" cy="33229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cxnSpLocks/>
            <a:stCxn id="411" idx="6"/>
          </p:cNvCxnSpPr>
          <p:nvPr/>
        </p:nvCxnSpPr>
        <p:spPr>
          <a:xfrm>
            <a:off x="3364089" y="2243303"/>
            <a:ext cx="1219200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05755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26E1C7-A6EE-4F53-8AAB-EAC5BEAE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567478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 de gráficos – {ggplot2}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8E554-5671-431D-A0C0-2167E7A69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44"/>
          <a:stretch/>
        </p:blipFill>
        <p:spPr>
          <a:xfrm>
            <a:off x="542140" y="230798"/>
            <a:ext cx="1964986" cy="29982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AFBE3A-BE98-480A-AD9B-C6E872994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13"/>
          <a:stretch/>
        </p:blipFill>
        <p:spPr>
          <a:xfrm>
            <a:off x="3551526" y="230798"/>
            <a:ext cx="2050533" cy="29982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654ED88-B68C-4E4E-A491-6166A9CE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204" y="247533"/>
            <a:ext cx="1812115" cy="299822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8C2A4537-2CEC-4447-8A53-D3932ECD1A2A}"/>
              </a:ext>
            </a:extLst>
          </p:cNvPr>
          <p:cNvSpPr txBox="1"/>
          <p:nvPr/>
        </p:nvSpPr>
        <p:spPr>
          <a:xfrm>
            <a:off x="2291644" y="4380089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hlinkClick r:id="rId5"/>
              </a:rPr>
              <a:t>https://ggplot2.tidyverse.org/reference/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51926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C95544-23AB-4EED-AFDE-9900ABF8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75190"/>
            <a:ext cx="8178799" cy="26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8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BF842-DF41-4A37-9CC1-41519229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7" y="1256420"/>
            <a:ext cx="5169645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764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E21E29-878D-4781-9110-A0D2F1C2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3" y="1256420"/>
            <a:ext cx="4943473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618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651FFE-70E7-4CC0-86B8-6F10CD03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16" y="1256420"/>
            <a:ext cx="5657766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 combinación con otros paquetes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63365-1130-46A7-87F8-71D27A1E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3" y="1256420"/>
            <a:ext cx="5858932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41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 combinación con otros paquetes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C69F04-2C4B-4001-B850-45EA0DB0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05" y="1256420"/>
            <a:ext cx="5231189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5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612CB-F865-49FB-A038-A6CB58EF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5C418B-B638-438F-9347-6B354086A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STHDA – {</a:t>
            </a:r>
            <a:r>
              <a:rPr lang="es-ES" dirty="0" err="1"/>
              <a:t>ggpubr</a:t>
            </a:r>
            <a:r>
              <a:rPr lang="es-ES" dirty="0"/>
              <a:t>} - </a:t>
            </a:r>
            <a:r>
              <a:rPr lang="es-ES" dirty="0">
                <a:hlinkClick r:id="rId2"/>
              </a:rPr>
              <a:t>http://www.sthda.com/english/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ggplot2 </a:t>
            </a:r>
            <a:r>
              <a:rPr lang="es-ES" dirty="0" err="1"/>
              <a:t>extensions</a:t>
            </a:r>
            <a:r>
              <a:rPr lang="es-ES" dirty="0"/>
              <a:t> </a:t>
            </a:r>
            <a:r>
              <a:rPr lang="es-ES" dirty="0" err="1"/>
              <a:t>gallery</a:t>
            </a:r>
            <a:r>
              <a:rPr lang="es-ES" dirty="0"/>
              <a:t> - </a:t>
            </a:r>
            <a:r>
              <a:rPr lang="es-ES" dirty="0">
                <a:hlinkClick r:id="rId3"/>
              </a:rPr>
              <a:t>http://www.ggplot2-exts.org/gallery/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83B3F6-7048-48C4-B28A-C1AD57E2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5" y="1624003"/>
            <a:ext cx="6353907" cy="12073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3EBFB8-46C0-47EB-87E6-BFB26C36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9" y="3342029"/>
            <a:ext cx="6340013" cy="13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9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53028-686D-4FAE-AD41-EEE9A0FD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50518"/>
            <a:ext cx="7886700" cy="6167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 extra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CCFE91-0D40-411D-BF68-C6F499614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33" b="15925"/>
          <a:stretch/>
        </p:blipFill>
        <p:spPr>
          <a:xfrm>
            <a:off x="20" y="10"/>
            <a:ext cx="9143980" cy="40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6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I-2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6="http://schemas.microsoft.com/office/drawing/2014/main"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93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1C9D85-28E6-4A07-9136-BF20A218D65F}"/>
              </a:ext>
            </a:extLst>
          </p:cNvPr>
          <p:cNvSpPr txBox="1"/>
          <p:nvPr/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Conoce bien las reglas, para poder romperlas de forma efectiva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</a:t>
            </a: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</a:t>
            </a:r>
            <a:r>
              <a:rPr lang="es-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chemeClr val="accent1"/>
                </a:solidFill>
                <a:latin typeface="Comfortaa" panose="020B0604020202020204" charset="0"/>
              </a:rPr>
              <a:t>PARTE</a:t>
            </a:r>
            <a:r>
              <a:rPr lang="es" sz="3000" b="1" dirty="0">
                <a:solidFill>
                  <a:schemeClr val="accent1"/>
                </a:solidFill>
                <a:latin typeface="Comfortaa" panose="020B0604020202020204" charset="0"/>
              </a:rPr>
              <a:t> 1</a:t>
            </a:r>
            <a:endParaRPr sz="3000" b="1" dirty="0">
              <a:solidFill>
                <a:schemeClr val="accent1"/>
              </a:solidFill>
              <a:latin typeface="Comfortaa" panose="020B060402020202020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chemeClr val="accent3"/>
                </a:solidFill>
                <a:latin typeface="Comfortaa" panose="020B0604020202020204" charset="0"/>
              </a:rPr>
              <a:t>PARTE</a:t>
            </a:r>
            <a:r>
              <a:rPr lang="es" sz="3000" dirty="0">
                <a:solidFill>
                  <a:schemeClr val="accent3"/>
                </a:solidFill>
                <a:latin typeface="Comfortaa" panose="020B0604020202020204" charset="0"/>
              </a:rPr>
              <a:t> </a:t>
            </a:r>
            <a:r>
              <a:rPr lang="es" sz="3000" b="1" dirty="0">
                <a:solidFill>
                  <a:schemeClr val="accent3"/>
                </a:solidFill>
                <a:latin typeface="Comfortaa" panose="020B0604020202020204" charset="0"/>
              </a:rPr>
              <a:t>2</a:t>
            </a:r>
            <a:endParaRPr sz="3000" b="1" dirty="0">
              <a:solidFill>
                <a:schemeClr val="accent3"/>
              </a:solidFill>
              <a:latin typeface="Comfortaa" panose="020B060402020202020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I-3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Para instalar R debemos introducir en nuestro buscador </a:t>
            </a:r>
            <a:r>
              <a:rPr lang="es-ES" b="1" i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 cran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CB89D2-7D4B-4C5C-8528-CAD79305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66"/>
          <a:stretch/>
        </p:blipFill>
        <p:spPr>
          <a:xfrm>
            <a:off x="634811" y="1603022"/>
            <a:ext cx="7400246" cy="3540478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113867" y="2664178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9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opción correspondiente con vuestro sistema operativo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916"/>
          <a:stretch/>
        </p:blipFill>
        <p:spPr>
          <a:xfrm>
            <a:off x="311700" y="1642149"/>
            <a:ext cx="8832299" cy="3501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844412"/>
            <a:ext cx="561900" cy="24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Incluso si se trata de una actualización, pincha en la opción de instalar R por primera vez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996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2163096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9615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cxnSpLocks/>
            <a:stCxn id="127" idx="2"/>
          </p:cNvCxnSpPr>
          <p:nvPr/>
        </p:nvCxnSpPr>
        <p:spPr>
          <a:xfrm flipH="1">
            <a:off x="4571999" y="3148895"/>
            <a:ext cx="1" cy="610306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B90B0-8639-4431-A69C-5B0A0F40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8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4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saber que….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5C937-8D4E-446A-A25A-6B59098B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34961"/>
            <a:ext cx="7886700" cy="290382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R, es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recomendable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recuerde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versión</a:t>
            </a:r>
            <a:endParaRPr 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Todos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años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lanza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nueva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R,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normalmente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meses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verano</a:t>
            </a: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última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hay que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volver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descargar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R, al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recordar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,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ordenador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ignorará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eliminará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las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más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antiguas</a:t>
            </a:r>
            <a:endParaRPr 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2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874006"/>
            <a:ext cx="8520600" cy="330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Para instalar </a:t>
            </a:r>
            <a:r>
              <a:rPr lang="es-ES" sz="48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sz="48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es esencial </a:t>
            </a: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haber instalado previamente </a:t>
            </a:r>
            <a:r>
              <a:rPr lang="es-ES" sz="4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4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3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AD3A5-CD90-4561-B90D-F2B560C9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"/>
          <a:stretch/>
        </p:blipFill>
        <p:spPr>
          <a:xfrm>
            <a:off x="134231" y="1556809"/>
            <a:ext cx="7362825" cy="3586691"/>
          </a:xfrm>
          <a:prstGeom prst="rect">
            <a:avLst/>
          </a:prstGeom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En primer lugar buscamos la web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desde nuestro buscador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633156" y="2415822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46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3EC411-5C04-43F2-B246-F111404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59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03321E-DCDF-4C61-B579-1E244036DD27}"/>
              </a:ext>
            </a:extLst>
          </p:cNvPr>
          <p:cNvSpPr txBox="1"/>
          <p:nvPr/>
        </p:nvSpPr>
        <p:spPr>
          <a:xfrm>
            <a:off x="553156" y="3228622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RStudio</a:t>
            </a:r>
            <a:r>
              <a:rPr lang="es-ES" sz="2000" dirty="0"/>
              <a:t> es un software libre, aunque cuenta con una versión de pago, la versión libre cuenta con todas las características necesarias, la única diferencia es que no cuenta con servicio de mantenimiento.		</a:t>
            </a:r>
          </a:p>
          <a:p>
            <a:pPr algn="r"/>
            <a:r>
              <a:rPr lang="es-ES" sz="2000" b="1" dirty="0">
                <a:solidFill>
                  <a:schemeClr val="accent5"/>
                </a:solidFill>
                <a:latin typeface="Comfortaa" panose="020B0604020202020204" charset="0"/>
              </a:rPr>
              <a:t>AT YOUR OWN RISK!</a:t>
            </a:r>
          </a:p>
        </p:txBody>
      </p:sp>
    </p:spTree>
    <p:extLst>
      <p:ext uri="{BB962C8B-B14F-4D97-AF65-F5344CB8AC3E}">
        <p14:creationId xmlns:p14="http://schemas.microsoft.com/office/powerpoint/2010/main" val="298106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versión gratuita para escritorio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e instálala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DA18C9-8646-47AE-A5FA-BD042C082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6"/>
          <a:stretch/>
        </p:blipFill>
        <p:spPr>
          <a:xfrm>
            <a:off x="0" y="1535289"/>
            <a:ext cx="9128167" cy="360821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5AAACAC-212E-43C7-8434-2BD53A9C550E}"/>
              </a:ext>
            </a:extLst>
          </p:cNvPr>
          <p:cNvSpPr/>
          <p:nvPr/>
        </p:nvSpPr>
        <p:spPr>
          <a:xfrm>
            <a:off x="1004712" y="1591734"/>
            <a:ext cx="1806222" cy="812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B0818B-2AAA-413E-9CAD-C544E3D2C964}"/>
              </a:ext>
            </a:extLst>
          </p:cNvPr>
          <p:cNvCxnSpPr/>
          <p:nvPr/>
        </p:nvCxnSpPr>
        <p:spPr>
          <a:xfrm>
            <a:off x="1907822" y="284480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48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1.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Familiarizarse con la interfaz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y realizar operaciones básicas en la consola de R.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Inicia un proyecto en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llamado curso-</a:t>
            </a:r>
            <a:r>
              <a:rPr lang="es-ES" dirty="0" err="1">
                <a:solidFill>
                  <a:schemeClr val="accent6"/>
                </a:solidFill>
              </a:rPr>
              <a:t>iniciacion</a:t>
            </a:r>
            <a:r>
              <a:rPr lang="es-ES" dirty="0">
                <a:solidFill>
                  <a:schemeClr val="accent6"/>
                </a:solidFill>
              </a:rPr>
              <a:t>. Utilizando la consola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, deberás crear tres objetos: un vector de números, un vector de nombres de personas y un data </a:t>
            </a:r>
            <a:r>
              <a:rPr lang="es-ES" dirty="0" err="1">
                <a:solidFill>
                  <a:schemeClr val="accent6"/>
                </a:solidFill>
              </a:rPr>
              <a:t>frame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Utiliza la función </a:t>
            </a:r>
            <a:r>
              <a:rPr lang="es-ES" dirty="0" err="1">
                <a:solidFill>
                  <a:schemeClr val="accent4"/>
                </a:solidFill>
              </a:rPr>
              <a:t>str</a:t>
            </a:r>
            <a:r>
              <a:rPr lang="es-ES" dirty="0">
                <a:solidFill>
                  <a:schemeClr val="accent4"/>
                </a:solidFill>
              </a:rPr>
              <a:t>() </a:t>
            </a:r>
            <a:r>
              <a:rPr lang="es-ES" dirty="0">
                <a:solidFill>
                  <a:schemeClr val="accent6"/>
                </a:solidFill>
              </a:rPr>
              <a:t>para cada uno de los tres objetos creados. ¿Para qué sirve esta función? ¿Qué información ofrece sobre cada uno de los tres objetos creados?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7D2BDE-20CD-4DE1-BA11-AA4BA256E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33785" r="13770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DA7CC7-2B65-4D6C-910D-E305FF91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Parte</a:t>
            </a:r>
            <a:r>
              <a:rPr lang="en-US" sz="44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A2407D-C333-4213-8FF1-708737EB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747" y="1704107"/>
            <a:ext cx="3530103" cy="28416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Presentación</a:t>
            </a:r>
          </a:p>
          <a:p>
            <a:pPr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¿Qué es y por qué R?</a:t>
            </a:r>
          </a:p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Instalación y toma de contacto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Importación y exploración de datos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AA496-1FAD-47B0-BA63-6C7AF1233948}"/>
              </a:ext>
            </a:extLst>
          </p:cNvPr>
          <p:cNvCxnSpPr/>
          <p:nvPr/>
        </p:nvCxnSpPr>
        <p:spPr>
          <a:xfrm>
            <a:off x="598311" y="1715911"/>
            <a:ext cx="3635022" cy="0"/>
          </a:xfrm>
          <a:prstGeom prst="line">
            <a:avLst/>
          </a:prstGeom>
          <a:ln w="571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36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2.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Conocer los tipos de ficheros que crea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Basándote en el ejercicio anterior, crea un documento en R que pueda exportarse a formato </a:t>
            </a:r>
            <a:r>
              <a:rPr lang="es-ES" dirty="0" err="1">
                <a:solidFill>
                  <a:schemeClr val="accent6"/>
                </a:solidFill>
              </a:rPr>
              <a:t>html</a:t>
            </a:r>
            <a:r>
              <a:rPr lang="es-ES" dirty="0">
                <a:solidFill>
                  <a:schemeClr val="accent6"/>
                </a:solidFill>
              </a:rPr>
              <a:t>, Word o PDF en el que se explique cómo se ha creado cada objeto así como el análisis de la función </a:t>
            </a:r>
            <a:r>
              <a:rPr lang="es-ES" dirty="0" err="1">
                <a:solidFill>
                  <a:schemeClr val="accent6"/>
                </a:solidFill>
              </a:rPr>
              <a:t>str</a:t>
            </a:r>
            <a:r>
              <a:rPr lang="es-ES" dirty="0">
                <a:solidFill>
                  <a:schemeClr val="accent6"/>
                </a:solidFill>
              </a:rPr>
              <a:t>().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La utilidad de los documentos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radica en que nos permitirán guardar un </a:t>
            </a:r>
            <a:r>
              <a:rPr lang="es-ES" i="1" dirty="0">
                <a:solidFill>
                  <a:schemeClr val="accent6"/>
                </a:solidFill>
              </a:rPr>
              <a:t>historial</a:t>
            </a:r>
            <a:r>
              <a:rPr lang="es-ES" dirty="0">
                <a:solidFill>
                  <a:schemeClr val="accent6"/>
                </a:solidFill>
              </a:rPr>
              <a:t> de toda nuestra actividad, siendo capaces de integrar en un mismo software texto y comentarios, resultados y código.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9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Importación de datos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 Importación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Comprobación de importación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Estructura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Exploración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I-4</a:t>
            </a:r>
            <a:endParaRPr lang="es-ES" sz="2800" dirty="0"/>
          </a:p>
        </p:txBody>
      </p:sp>
      <p:pic>
        <p:nvPicPr>
          <p:cNvPr id="1026" name="Picture 2" descr="Image result for data">
            <a:extLst>
              <a:ext uri="{FF2B5EF4-FFF2-40B4-BE49-F238E27FC236}">
                <a16:creationId xmlns:a16="http://schemas.microsoft.com/office/drawing/2014/main" id="{8AA8BC42-DC24-4904-8E2B-8777134B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 bwMode="auto">
          <a:xfrm>
            <a:off x="3051175" y="0"/>
            <a:ext cx="609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92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Comandos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explorar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los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3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397519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711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6D991B-BAC5-480A-92D8-0601B8A1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79604"/>
            <a:ext cx="8178799" cy="32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62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EED6BC-0A14-4595-98FA-5E2F13C7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96" y="1256420"/>
            <a:ext cx="590220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2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complete.cases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819826-8062-4C84-B86F-CAD47F30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05037"/>
            <a:ext cx="7600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5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F592F5-0E07-4373-A551-69F6C267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44125"/>
            <a:ext cx="8178799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3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E8A5AA-BA74-4A3A-A061-4BF3B88926C1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x,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…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DBF383E-56F5-4886-AF44-ACFE020C2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56043"/>
              </p:ext>
            </p:extLst>
          </p:nvPr>
        </p:nvGraphicFramePr>
        <p:xfrm>
          <a:off x="778933" y="2255660"/>
          <a:ext cx="7868356" cy="2496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578">
                  <a:extLst>
                    <a:ext uri="{9D8B030D-6E8A-4147-A177-3AD203B41FA5}">
                      <a16:colId xmlns:a16="http://schemas.microsoft.com/office/drawing/2014/main" val="3719891650"/>
                    </a:ext>
                  </a:extLst>
                </a:gridCol>
                <a:gridCol w="5813778">
                  <a:extLst>
                    <a:ext uri="{9D8B030D-6E8A-4147-A177-3AD203B41FA5}">
                      <a16:colId xmlns:a16="http://schemas.microsoft.com/office/drawing/2014/main" val="505846849"/>
                    </a:ext>
                  </a:extLst>
                </a:gridCol>
              </a:tblGrid>
              <a:tr h="832321">
                <a:tc>
                  <a:txBody>
                    <a:bodyPr/>
                    <a:lstStyle/>
                    <a:p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x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Dataframe</a:t>
                      </a:r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sobre el que se va a aplicar el filtro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684766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subset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Condición necesaria para filtrar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288374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select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Variables que queremos preservar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2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9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DD7875-C671-4256-9976-E9C8D72E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46747"/>
            <a:ext cx="8178799" cy="23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1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E569C7-593B-4199-A7CD-864869C1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00" y="1256420"/>
            <a:ext cx="4706598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1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1B1D8A-569D-47CA-8EF1-F53275B1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51" y="1256420"/>
            <a:ext cx="592889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2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nrow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29BB9E-D6AE-4535-A45E-EEE1726C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000250"/>
            <a:ext cx="160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5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2B25BB-F383-4642-AAD3-3DB6253643C4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[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filas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columnas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5CE587-3B35-4CB9-A69A-7EF6BDA3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" t="50997" r="73704" b="9418"/>
          <a:stretch/>
        </p:blipFill>
        <p:spPr>
          <a:xfrm>
            <a:off x="2517422" y="2178755"/>
            <a:ext cx="4673689" cy="28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6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9C7EA5-8E42-4C98-977A-6D8B925A0A3E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$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variable</a:t>
            </a:r>
            <a:endParaRPr lang="es-E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CA466F-52A7-4DB6-810D-2981C838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381250"/>
            <a:ext cx="66770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6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Explorando los datos con visualizaciones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672184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CA9372-6838-4F51-A15E-7DC986E1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7CC27A-7FE6-40B0-B3EC-22DAA53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25" y="1038578"/>
            <a:ext cx="5491533" cy="41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76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56885B-C119-4523-8412-D592AE8F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097D21-A899-47F0-A0B5-7543DC46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41" y="1040771"/>
            <a:ext cx="5482136" cy="41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2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EB44F2-EDF5-496C-A958-21CDE9D1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boxplot()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6148D7-2842-4F3B-B03F-7267FAA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70" y="1042406"/>
            <a:ext cx="6632874" cy="41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856A4A-3DB0-42B9-A96D-4EA0471B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barplot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AE087B-14F0-4E6A-861D-EC32919B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20" y="1038578"/>
            <a:ext cx="4651467" cy="41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3. Explorando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Comienza a emplear las funciones básicas de R en un set de datos. Crea un documento donde toda la información esté disponible.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Utiliza el set de datos incluido por defecto en R llamado </a:t>
            </a:r>
            <a:r>
              <a:rPr lang="es-ES" i="1" dirty="0" err="1">
                <a:solidFill>
                  <a:schemeClr val="accent6"/>
                </a:solidFill>
              </a:rPr>
              <a:t>USArrests</a:t>
            </a:r>
            <a:r>
              <a:rPr lang="es-ES" i="1" dirty="0">
                <a:solidFill>
                  <a:schemeClr val="accent6"/>
                </a:solidFill>
              </a:rPr>
              <a:t>, </a:t>
            </a:r>
            <a:r>
              <a:rPr lang="es-ES" dirty="0">
                <a:solidFill>
                  <a:schemeClr val="accent6"/>
                </a:solidFill>
              </a:rPr>
              <a:t>aplica las funciones básicas tanto de exploración como de visualización para conocer el </a:t>
            </a:r>
            <a:r>
              <a:rPr lang="es-ES" dirty="0" err="1">
                <a:solidFill>
                  <a:schemeClr val="accent6"/>
                </a:solidFill>
              </a:rPr>
              <a:t>dataset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Es evidente que no conseguiremos asimilar todas las funciones de R, pero combinando la información ofrecida aquí, la ayuda de R y ayuda en Internet, deberemos ser resolutivos y ser capaces de explorar de manera básica un set de datos.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73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EA099-CA83-4642-9FF3-66CF1557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4402" r="23362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F8806-EBCA-4998-9310-3669026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3"/>
                </a:solidFill>
                <a:latin typeface="Comfortaa" panose="020B0604020202020204" charset="0"/>
                <a:ea typeface="+mj-ea"/>
                <a:cs typeface="+mj-cs"/>
              </a:rPr>
              <a:t>Parte</a:t>
            </a:r>
            <a:r>
              <a:rPr lang="en-US" sz="4400" b="1" kern="1200" dirty="0">
                <a:solidFill>
                  <a:schemeClr val="accent3"/>
                </a:solidFill>
                <a:latin typeface="Comfortaa" panose="020B0604020202020204" charset="0"/>
                <a:ea typeface="+mj-ea"/>
                <a:cs typeface="+mj-cs"/>
              </a:rPr>
              <a:t>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5D67AC-0091-4C27-90F1-20D083B7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747" y="1704107"/>
            <a:ext cx="3530103" cy="28416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El uso de paquetes y librerías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Intro al paquete </a:t>
            </a:r>
            <a:r>
              <a:rPr lang="en-US" sz="1500" i="1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ggplot2</a:t>
            </a:r>
          </a:p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Análisis descriptivo y visualización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Puesta en común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D5FE8D5-2A34-45ED-BEBA-69B6D4E4E949}"/>
              </a:ext>
            </a:extLst>
          </p:cNvPr>
          <p:cNvCxnSpPr/>
          <p:nvPr/>
        </p:nvCxnSpPr>
        <p:spPr>
          <a:xfrm>
            <a:off x="349956" y="1715911"/>
            <a:ext cx="3510844" cy="0"/>
          </a:xfrm>
          <a:prstGeom prst="line">
            <a:avLst/>
          </a:prstGeom>
          <a:ln w="571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6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Paquetes y librerías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Instalación de paquetes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Dónde encontrarlos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Paquetes recomendados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2-I</a:t>
            </a:r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21FC58-CC29-47B1-AA2A-9853563B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95" y="0"/>
            <a:ext cx="2894610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3FF1A2-4CC4-4B61-B268-F15C43CD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78" y="0"/>
            <a:ext cx="28946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11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95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725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71816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 embargo, muchas veces los paquetes están aún en desarrollo o estamos interesados en acceder a la última versión no testeada.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muchas ocasiones podemos encontrar paquetes en la plataforma </a:t>
            </a:r>
            <a:r>
              <a:rPr lang="es-ES" sz="24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&gt;</a:t>
            </a:r>
            <a:r>
              <a:rPr lang="es-E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devtools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lang="es-ES" sz="2400" dirty="0" err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install_github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s-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“usuario/paquete”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</p:txBody>
      </p:sp>
      <p:pic>
        <p:nvPicPr>
          <p:cNvPr id="1026" name="Picture 2" descr="Image result for github logo">
            <a:hlinkClick r:id="rId3"/>
            <a:extLst>
              <a:ext uri="{FF2B5EF4-FFF2-40B4-BE49-F238E27FC236}">
                <a16:creationId xmlns:a16="http://schemas.microsoft.com/office/drawing/2014/main" id="{38F978C9-D6C3-4B24-8699-76AA60AF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3757084"/>
            <a:ext cx="1174044" cy="11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52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creados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Hadley Wickham, 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gurú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detrás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RStudio.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Incluye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y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limpieza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etc.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EDA628-3A4B-4CA9-88E5-C71CC1F24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" r="-1" b="-1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0484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mantenidos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la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comunidad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Desde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extracción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lenguaje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natural,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publicación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científicos</a:t>
            </a:r>
            <a:endParaRPr lang="en-US" sz="1600" b="1" kern="1200" dirty="0">
              <a:solidFill>
                <a:schemeClr val="accent5"/>
              </a:solidFill>
              <a:latin typeface="Comfortaa" panose="020B060402020202020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788B84-A526-4B79-A7F2-D1F8AD6C1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r="2827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18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1DF06-1BF1-4051-B6C7-910DE535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9161A5-FB8A-4320-A2AE-3DD45CE5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Familia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desarrollados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el Instituto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Estudios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Cuantativos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las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Ciencias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Sociales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 Universidad de Harvard.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93CEA-F978-4927-BDBE-BA5AD45F4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29" b="-2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42299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4. Instalación de librerías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Comenzar a utilizar funciones de una librería externa a R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Instala la librería de visualización de datos </a:t>
            </a:r>
            <a:r>
              <a:rPr lang="es-ES" i="1" dirty="0" err="1">
                <a:solidFill>
                  <a:schemeClr val="accent4"/>
                </a:solidFill>
              </a:rPr>
              <a:t>zeligverse</a:t>
            </a:r>
            <a:r>
              <a:rPr lang="es-ES" i="1" dirty="0">
                <a:solidFill>
                  <a:schemeClr val="accent6"/>
                </a:solidFill>
              </a:rPr>
              <a:t>. </a:t>
            </a:r>
            <a:r>
              <a:rPr lang="es-ES" dirty="0">
                <a:solidFill>
                  <a:schemeClr val="accent6"/>
                </a:solidFill>
              </a:rPr>
              <a:t>Una vez instalada, deberás activarla para comenzar a utilizar sus funciones con el comando </a:t>
            </a:r>
            <a:r>
              <a:rPr lang="es-ES" dirty="0" err="1">
                <a:solidFill>
                  <a:schemeClr val="accent3"/>
                </a:solidFill>
              </a:rPr>
              <a:t>library</a:t>
            </a:r>
            <a:r>
              <a:rPr lang="es-ES" dirty="0">
                <a:solidFill>
                  <a:schemeClr val="accent3"/>
                </a:solidFill>
              </a:rPr>
              <a:t>()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Crea un documento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en el que documentes el proceso de instalación. Entra en la web del proyecto </a:t>
            </a:r>
            <a:r>
              <a:rPr lang="es-ES" dirty="0" err="1">
                <a:solidFill>
                  <a:schemeClr val="accent6"/>
                </a:solidFill>
              </a:rPr>
              <a:t>Zelig</a:t>
            </a:r>
            <a:r>
              <a:rPr lang="es-ES" dirty="0">
                <a:solidFill>
                  <a:schemeClr val="accent6"/>
                </a:solidFill>
              </a:rPr>
              <a:t> y reproduce el primer ejemplo que muestran.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8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GGPLOT2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Gramática de ggplot2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Tipos de gráficos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Personalización de etiquetas y temas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2-2</a:t>
            </a:r>
            <a:endParaRPr lang="es-ES" sz="2800" dirty="0"/>
          </a:p>
        </p:txBody>
      </p:sp>
      <p:pic>
        <p:nvPicPr>
          <p:cNvPr id="2050" name="Picture 2" descr="Image result for ggplot2 graphs">
            <a:extLst>
              <a:ext uri="{FF2B5EF4-FFF2-40B4-BE49-F238E27FC236}">
                <a16:creationId xmlns:a16="http://schemas.microsoft.com/office/drawing/2014/main" id="{BE179330-9FA2-44CF-BC40-5417029DA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9"/>
          <a:stretch/>
        </p:blipFill>
        <p:spPr bwMode="auto">
          <a:xfrm>
            <a:off x="3067050" y="0"/>
            <a:ext cx="6076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13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79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4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331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852321" y="470673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Visualización de datos - {ggplot2}</a:t>
            </a: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852321" y="1708629"/>
            <a:ext cx="4850901" cy="25879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El paquete de gráficos más extendido y empleado actualmente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Su creador, Hadley Wickham, CEO de RStudio es autor de los paquetes más populares en la actualidad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Numerosos paquetes de visualización están basados a su vez en </a:t>
            </a:r>
            <a:r>
              <a:rPr lang="en-US" sz="1500" b="1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ggplot2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Se caracteriza por emplear la </a:t>
            </a:r>
            <a:r>
              <a:rPr lang="en-US" sz="150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gramática de gráficos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, una forma intuitiva de crear gráficas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rgbClr val="325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ggplot2 logo">
            <a:extLst>
              <a:ext uri="{FF2B5EF4-FFF2-40B4-BE49-F238E27FC236}">
                <a16:creationId xmlns:a16="http://schemas.microsoft.com/office/drawing/2014/main" id="{D21675E6-01FE-46BB-9500-F6C152B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681" y="2143125"/>
            <a:ext cx="738866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182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482247" y="3428412"/>
            <a:ext cx="8179506" cy="8365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Visualización de datos - {ggplot2}</a:t>
            </a: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482247" y="4394355"/>
            <a:ext cx="8179506" cy="37290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Algunos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ejemplos</a:t>
            </a:r>
            <a:endParaRPr lang="en-US" sz="2800" b="1" i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extLst/>
          </a:blip>
          <a:srcRect l="3465" r="6" b="6"/>
          <a:stretch/>
        </p:blipFill>
        <p:spPr>
          <a:xfrm>
            <a:off x="241221" y="240383"/>
            <a:ext cx="2846070" cy="2948233"/>
          </a:xfrm>
          <a:prstGeom prst="rect">
            <a:avLst/>
          </a:prstGeom>
          <a:noFill/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4">
            <a:extLst/>
          </a:blip>
          <a:srcRect l="6076" r="24905" b="5"/>
          <a:stretch/>
        </p:blipFill>
        <p:spPr>
          <a:xfrm>
            <a:off x="3148788" y="240383"/>
            <a:ext cx="2846070" cy="2948233"/>
          </a:xfrm>
          <a:prstGeom prst="rect">
            <a:avLst/>
          </a:prstGeom>
          <a:noFill/>
        </p:spPr>
      </p:pic>
      <p:pic>
        <p:nvPicPr>
          <p:cNvPr id="376" name="Google Shape;376;p55"/>
          <p:cNvPicPr preferRelativeResize="0"/>
          <p:nvPr/>
        </p:nvPicPr>
        <p:blipFill rotWithShape="1">
          <a:blip r:embed="rId5">
            <a:extLst/>
          </a:blip>
          <a:srcRect l="16673" r="22993" b="1"/>
          <a:stretch/>
        </p:blipFill>
        <p:spPr>
          <a:xfrm>
            <a:off x="6056356" y="240383"/>
            <a:ext cx="2846070" cy="2948233"/>
          </a:xfrm>
          <a:prstGeom prst="rect">
            <a:avLst/>
          </a:prstGeom>
          <a:noFill/>
        </p:spPr>
      </p:pic>
      <p:cxnSp>
        <p:nvCxnSpPr>
          <p:cNvPr id="380" name="Straight Connector 126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F77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34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1997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2346</Words>
  <Application>Microsoft Office PowerPoint</Application>
  <PresentationFormat>Presentación en pantalla (16:9)</PresentationFormat>
  <Paragraphs>426</Paragraphs>
  <Slides>120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120</vt:i4>
      </vt:variant>
    </vt:vector>
  </HeadingPairs>
  <TitlesOfParts>
    <vt:vector size="128" baseType="lpstr">
      <vt:lpstr>Calibri Light</vt:lpstr>
      <vt:lpstr>Wingdings</vt:lpstr>
      <vt:lpstr>Source Code Pro</vt:lpstr>
      <vt:lpstr>Comfortaa</vt:lpstr>
      <vt:lpstr>Calibri</vt:lpstr>
      <vt:lpstr>Open Sans</vt:lpstr>
      <vt:lpstr>Arial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¿Quién soy yo y cuánto sé de este tema?</vt:lpstr>
      <vt:lpstr>Agenda</vt:lpstr>
      <vt:lpstr>Parte 1</vt:lpstr>
      <vt:lpstr>Presentación          PARTE I-I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I-2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I-3</vt:lpstr>
      <vt:lpstr>Para instalar R debemos introducir en nuestro buscador r cran</vt:lpstr>
      <vt:lpstr>Descarga la opción correspondiente con vuestro sistema operativo</vt:lpstr>
      <vt:lpstr>Incluso si se trata de una actualización, pincha en la opción de instalar R por primera vez</vt:lpstr>
      <vt:lpstr>Importante saber que….</vt:lpstr>
      <vt:lpstr>Para instalar RStudio es esencial haber instalado previamente R</vt:lpstr>
      <vt:lpstr>En primer lugar buscamos la web de RStudio desde nuestro buscador</vt:lpstr>
      <vt:lpstr>Presentación de PowerPoint</vt:lpstr>
      <vt:lpstr>Descarga la versión gratuita para escritorio de RStudio e instálala</vt:lpstr>
      <vt:lpstr>Ejercicio 1. Conociendo las herramientas</vt:lpstr>
      <vt:lpstr>Ejercicio 2. Conociendo las herramientas</vt:lpstr>
      <vt:lpstr>Importación de datos  1. Importación de datos  2. Comprobación de importación  3. Estructura de datos  4. Exploración  PARTE I-4</vt:lpstr>
      <vt:lpstr>Importación de set de datos</vt:lpstr>
      <vt:lpstr>Importación de set de datos</vt:lpstr>
      <vt:lpstr>Comandos básicos para explorar los datos</vt:lpstr>
      <vt:lpstr>str()</vt:lpstr>
      <vt:lpstr>summary()</vt:lpstr>
      <vt:lpstr>complete.cases()</vt:lpstr>
      <vt:lpstr>head()</vt:lpstr>
      <vt:lpstr>subset()</vt:lpstr>
      <vt:lpstr>subset()</vt:lpstr>
      <vt:lpstr>subset()</vt:lpstr>
      <vt:lpstr>subset()</vt:lpstr>
      <vt:lpstr>nrow()</vt:lpstr>
      <vt:lpstr>[,] $</vt:lpstr>
      <vt:lpstr>[,] $</vt:lpstr>
      <vt:lpstr>Explorando los datos con visualizaciones</vt:lpstr>
      <vt:lpstr>plot()</vt:lpstr>
      <vt:lpstr>hist()</vt:lpstr>
      <vt:lpstr>boxplot()</vt:lpstr>
      <vt:lpstr>barplot()</vt:lpstr>
      <vt:lpstr>Ejercicio 3. Explorando datos</vt:lpstr>
      <vt:lpstr>Parte 2</vt:lpstr>
      <vt:lpstr>Paquetes y librerías  1. Instalación de paquetes  2. Dónde encontrarlos  3. Paquetes recomendados    PARTE 2-I</vt:lpstr>
      <vt:lpstr>Acceso e instalación de paquetes</vt:lpstr>
      <vt:lpstr>Presentación de PowerPoint</vt:lpstr>
      <vt:lpstr>Acceso e instalación de paquetes</vt:lpstr>
      <vt:lpstr>Acceso e instalación de paquetes</vt:lpstr>
      <vt:lpstr>Algunos recursos de interés</vt:lpstr>
      <vt:lpstr>Algunos recursos de interés</vt:lpstr>
      <vt:lpstr>Algunos recursos de interés</vt:lpstr>
      <vt:lpstr>Ejercicio 4. Instalación de librerías</vt:lpstr>
      <vt:lpstr>GGPLOT2  1. Gramática de ggplot2  2. Tipos de gráficos  3. Personalización de etiquetas y temas   PARTE 2-2</vt:lpstr>
      <vt:lpstr>Visualización de datos </vt:lpstr>
      <vt:lpstr>Visualización de datos</vt:lpstr>
      <vt:lpstr>Presentación de PowerPoint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Tipos de gráficos – {ggplot2}</vt:lpstr>
      <vt:lpstr>Algunos ejemplos de elaboración propia</vt:lpstr>
      <vt:lpstr>Algunos ejemplos de elaboración propia</vt:lpstr>
      <vt:lpstr>Algunos ejemplos de elaboración propia</vt:lpstr>
      <vt:lpstr>Algunos ejemplos de elaboración propia</vt:lpstr>
      <vt:lpstr>En combinación con otros paquetes</vt:lpstr>
      <vt:lpstr>En combinación con otros paquetes</vt:lpstr>
      <vt:lpstr>Recursos adicionales</vt:lpstr>
      <vt:lpstr>Material extra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 Robinson Garcia</cp:lastModifiedBy>
  <cp:revision>3</cp:revision>
  <dcterms:created xsi:type="dcterms:W3CDTF">2019-04-05T09:45:26Z</dcterms:created>
  <dcterms:modified xsi:type="dcterms:W3CDTF">2019-04-05T14:01:46Z</dcterms:modified>
</cp:coreProperties>
</file>